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media/image13.jpg" ContentType="image/jpg"/>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notesMasterIdLst>
    <p:notesMasterId r:id="rId100"/>
  </p:notesMasterIdLst>
  <p:sldIdLst>
    <p:sldId id="256" r:id="rId2"/>
    <p:sldId id="931" r:id="rId3"/>
    <p:sldId id="912" r:id="rId4"/>
    <p:sldId id="913" r:id="rId5"/>
    <p:sldId id="900" r:id="rId6"/>
    <p:sldId id="903" r:id="rId7"/>
    <p:sldId id="904" r:id="rId8"/>
    <p:sldId id="906" r:id="rId9"/>
    <p:sldId id="908" r:id="rId10"/>
    <p:sldId id="909" r:id="rId11"/>
    <p:sldId id="910" r:id="rId12"/>
    <p:sldId id="911" r:id="rId13"/>
    <p:sldId id="914" r:id="rId14"/>
    <p:sldId id="915" r:id="rId15"/>
    <p:sldId id="916" r:id="rId16"/>
    <p:sldId id="927" r:id="rId17"/>
    <p:sldId id="928" r:id="rId18"/>
    <p:sldId id="932" r:id="rId19"/>
    <p:sldId id="933" r:id="rId20"/>
    <p:sldId id="922" r:id="rId21"/>
    <p:sldId id="917" r:id="rId22"/>
    <p:sldId id="919" r:id="rId23"/>
    <p:sldId id="920" r:id="rId24"/>
    <p:sldId id="921" r:id="rId25"/>
    <p:sldId id="923" r:id="rId26"/>
    <p:sldId id="924" r:id="rId27"/>
    <p:sldId id="925" r:id="rId28"/>
    <p:sldId id="926" r:id="rId29"/>
    <p:sldId id="905" r:id="rId30"/>
    <p:sldId id="892" r:id="rId31"/>
    <p:sldId id="257" r:id="rId32"/>
    <p:sldId id="893" r:id="rId33"/>
    <p:sldId id="883" r:id="rId34"/>
    <p:sldId id="884" r:id="rId35"/>
    <p:sldId id="885" r:id="rId36"/>
    <p:sldId id="890" r:id="rId37"/>
    <p:sldId id="259" r:id="rId38"/>
    <p:sldId id="260" r:id="rId39"/>
    <p:sldId id="263" r:id="rId40"/>
    <p:sldId id="261" r:id="rId41"/>
    <p:sldId id="918" r:id="rId42"/>
    <p:sldId id="872" r:id="rId43"/>
    <p:sldId id="264" r:id="rId44"/>
    <p:sldId id="314" r:id="rId45"/>
    <p:sldId id="298" r:id="rId46"/>
    <p:sldId id="299" r:id="rId47"/>
    <p:sldId id="891" r:id="rId48"/>
    <p:sldId id="285" r:id="rId49"/>
    <p:sldId id="292" r:id="rId50"/>
    <p:sldId id="816" r:id="rId51"/>
    <p:sldId id="818" r:id="rId52"/>
    <p:sldId id="380" r:id="rId53"/>
    <p:sldId id="315" r:id="rId54"/>
    <p:sldId id="348" r:id="rId55"/>
    <p:sldId id="349" r:id="rId56"/>
    <p:sldId id="350" r:id="rId57"/>
    <p:sldId id="388" r:id="rId58"/>
    <p:sldId id="636" r:id="rId59"/>
    <p:sldId id="894" r:id="rId60"/>
    <p:sldId id="392" r:id="rId61"/>
    <p:sldId id="578" r:id="rId62"/>
    <p:sldId id="616" r:id="rId63"/>
    <p:sldId id="613" r:id="rId64"/>
    <p:sldId id="401" r:id="rId65"/>
    <p:sldId id="400" r:id="rId66"/>
    <p:sldId id="547" r:id="rId67"/>
    <p:sldId id="614" r:id="rId68"/>
    <p:sldId id="351" r:id="rId69"/>
    <p:sldId id="352" r:id="rId70"/>
    <p:sldId id="612" r:id="rId71"/>
    <p:sldId id="895" r:id="rId72"/>
    <p:sldId id="258" r:id="rId73"/>
    <p:sldId id="615" r:id="rId74"/>
    <p:sldId id="896" r:id="rId75"/>
    <p:sldId id="897" r:id="rId76"/>
    <p:sldId id="898" r:id="rId77"/>
    <p:sldId id="395" r:id="rId78"/>
    <p:sldId id="934" r:id="rId79"/>
    <p:sldId id="899" r:id="rId80"/>
    <p:sldId id="618" r:id="rId81"/>
    <p:sldId id="403" r:id="rId82"/>
    <p:sldId id="391" r:id="rId83"/>
    <p:sldId id="404" r:id="rId84"/>
    <p:sldId id="393" r:id="rId85"/>
    <p:sldId id="329" r:id="rId86"/>
    <p:sldId id="901" r:id="rId87"/>
    <p:sldId id="902" r:id="rId88"/>
    <p:sldId id="639" r:id="rId89"/>
    <p:sldId id="390" r:id="rId90"/>
    <p:sldId id="619" r:id="rId91"/>
    <p:sldId id="640" r:id="rId92"/>
    <p:sldId id="620" r:id="rId93"/>
    <p:sldId id="641" r:id="rId94"/>
    <p:sldId id="642" r:id="rId95"/>
    <p:sldId id="621" r:id="rId96"/>
    <p:sldId id="632" r:id="rId97"/>
    <p:sldId id="633" r:id="rId98"/>
    <p:sldId id="929"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59" d="100"/>
          <a:sy n="59" d="100"/>
        </p:scale>
        <p:origin x="-104" y="-1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notesMaster" Target="notesMasters/notes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_rels/data3.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42.svg"/><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2.png"/><Relationship Id="rId4" Type="http://schemas.openxmlformats.org/officeDocument/2006/relationships/image" Target="../media/image34.svg"/><Relationship Id="rId5" Type="http://schemas.openxmlformats.org/officeDocument/2006/relationships/image" Target="../media/image33.png"/><Relationship Id="rId6" Type="http://schemas.openxmlformats.org/officeDocument/2006/relationships/image" Target="../media/image36.svg"/><Relationship Id="rId7" Type="http://schemas.openxmlformats.org/officeDocument/2006/relationships/image" Target="../media/image34.png"/><Relationship Id="rId8" Type="http://schemas.openxmlformats.org/officeDocument/2006/relationships/image" Target="../media/image38.svg"/><Relationship Id="rId9" Type="http://schemas.openxmlformats.org/officeDocument/2006/relationships/image" Target="../media/image35.png"/><Relationship Id="rId10" Type="http://schemas.openxmlformats.org/officeDocument/2006/relationships/image" Target="../media/image40.svg"/></Relationships>
</file>

<file path=ppt/diagrams/_rels/drawing3.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42.svg"/><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2.png"/><Relationship Id="rId4" Type="http://schemas.openxmlformats.org/officeDocument/2006/relationships/image" Target="../media/image34.svg"/><Relationship Id="rId5" Type="http://schemas.openxmlformats.org/officeDocument/2006/relationships/image" Target="../media/image33.png"/><Relationship Id="rId6" Type="http://schemas.openxmlformats.org/officeDocument/2006/relationships/image" Target="../media/image36.svg"/><Relationship Id="rId7" Type="http://schemas.openxmlformats.org/officeDocument/2006/relationships/image" Target="../media/image34.png"/><Relationship Id="rId8" Type="http://schemas.openxmlformats.org/officeDocument/2006/relationships/image" Target="../media/image38.svg"/><Relationship Id="rId9" Type="http://schemas.openxmlformats.org/officeDocument/2006/relationships/image" Target="../media/image35.png"/><Relationship Id="rId10"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CDEAA1-AE29-495F-AC12-4951A68334AE}"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E9584042-CB3C-4FA6-86E0-8D20EDC47C74}">
      <dgm:prSet/>
      <dgm:spPr/>
      <dgm:t>
        <a:bodyPr/>
        <a:lstStyle/>
        <a:p>
          <a:r>
            <a:rPr lang="en-US" dirty="0"/>
            <a:t>As a committee, we delved into the following areas:  </a:t>
          </a:r>
        </a:p>
      </dgm:t>
    </dgm:pt>
    <dgm:pt modelId="{2EBF59BD-0271-4D9F-909A-30DCDC359145}" type="parTrans" cxnId="{12A44D0E-87B7-4850-8C49-80EEDBFEF461}">
      <dgm:prSet/>
      <dgm:spPr/>
      <dgm:t>
        <a:bodyPr/>
        <a:lstStyle/>
        <a:p>
          <a:endParaRPr lang="en-US"/>
        </a:p>
      </dgm:t>
    </dgm:pt>
    <dgm:pt modelId="{D5296839-700B-4182-BAA9-C5B3D92CF868}" type="sibTrans" cxnId="{12A44D0E-87B7-4850-8C49-80EEDBFEF461}">
      <dgm:prSet/>
      <dgm:spPr/>
      <dgm:t>
        <a:bodyPr/>
        <a:lstStyle/>
        <a:p>
          <a:endParaRPr lang="en-US" dirty="0"/>
        </a:p>
      </dgm:t>
    </dgm:pt>
    <dgm:pt modelId="{56C15877-7F0D-44E0-B0BC-08529456785A}">
      <dgm:prSet/>
      <dgm:spPr/>
      <dgm:t>
        <a:bodyPr/>
        <a:lstStyle/>
        <a:p>
          <a:r>
            <a:rPr lang="en-US" dirty="0"/>
            <a:t>Social Emotional Learning (SEL)</a:t>
          </a:r>
        </a:p>
      </dgm:t>
    </dgm:pt>
    <dgm:pt modelId="{DE1D5F5B-C875-4F74-BEDC-844545405E60}" type="parTrans" cxnId="{BE0077DB-926D-45EE-A53B-A6942440571B}">
      <dgm:prSet/>
      <dgm:spPr/>
      <dgm:t>
        <a:bodyPr/>
        <a:lstStyle/>
        <a:p>
          <a:endParaRPr lang="en-US"/>
        </a:p>
      </dgm:t>
    </dgm:pt>
    <dgm:pt modelId="{AAF78F10-C7FA-418C-AF34-6F8EAFA3B805}" type="sibTrans" cxnId="{BE0077DB-926D-45EE-A53B-A6942440571B}">
      <dgm:prSet/>
      <dgm:spPr/>
      <dgm:t>
        <a:bodyPr/>
        <a:lstStyle/>
        <a:p>
          <a:endParaRPr lang="en-US" dirty="0"/>
        </a:p>
      </dgm:t>
    </dgm:pt>
    <dgm:pt modelId="{B9CAD8C4-CF23-41D7-8D5B-78C1291FB939}">
      <dgm:prSet/>
      <dgm:spPr/>
      <dgm:t>
        <a:bodyPr/>
        <a:lstStyle/>
        <a:p>
          <a:r>
            <a:rPr lang="en-US" dirty="0"/>
            <a:t>Curriculum Programs </a:t>
          </a:r>
        </a:p>
      </dgm:t>
    </dgm:pt>
    <dgm:pt modelId="{655BA1A1-8F86-4378-9595-5C498BBC837A}" type="parTrans" cxnId="{54E1804B-775B-461A-8378-0A15819979AA}">
      <dgm:prSet/>
      <dgm:spPr/>
      <dgm:t>
        <a:bodyPr/>
        <a:lstStyle/>
        <a:p>
          <a:endParaRPr lang="en-US"/>
        </a:p>
      </dgm:t>
    </dgm:pt>
    <dgm:pt modelId="{5027A0F6-B554-4E10-ACC2-187F29EAF2EE}" type="sibTrans" cxnId="{54E1804B-775B-461A-8378-0A15819979AA}">
      <dgm:prSet/>
      <dgm:spPr/>
      <dgm:t>
        <a:bodyPr/>
        <a:lstStyle/>
        <a:p>
          <a:endParaRPr lang="en-US" dirty="0"/>
        </a:p>
      </dgm:t>
    </dgm:pt>
    <dgm:pt modelId="{20BB8F87-B0F0-453C-B875-C326519852D8}">
      <dgm:prSet/>
      <dgm:spPr/>
      <dgm:t>
        <a:bodyPr/>
        <a:lstStyle/>
        <a:p>
          <a:r>
            <a:rPr lang="en-US" dirty="0"/>
            <a:t>Health and Safety </a:t>
          </a:r>
        </a:p>
      </dgm:t>
    </dgm:pt>
    <dgm:pt modelId="{3C4DB88B-BCFE-4339-A8E6-8F8F4F0EF79B}" type="parTrans" cxnId="{1A5B4666-90E0-40A4-A35E-3CD985092680}">
      <dgm:prSet/>
      <dgm:spPr/>
      <dgm:t>
        <a:bodyPr/>
        <a:lstStyle/>
        <a:p>
          <a:endParaRPr lang="en-US"/>
        </a:p>
      </dgm:t>
    </dgm:pt>
    <dgm:pt modelId="{6522F95D-745C-49DD-9F3D-6112EB737D0E}" type="sibTrans" cxnId="{1A5B4666-90E0-40A4-A35E-3CD985092680}">
      <dgm:prSet/>
      <dgm:spPr/>
      <dgm:t>
        <a:bodyPr/>
        <a:lstStyle/>
        <a:p>
          <a:endParaRPr lang="en-US" dirty="0"/>
        </a:p>
      </dgm:t>
    </dgm:pt>
    <dgm:pt modelId="{89D03138-7BD8-4F3B-B321-8C1A78FD692A}">
      <dgm:prSet/>
      <dgm:spPr/>
      <dgm:t>
        <a:bodyPr/>
        <a:lstStyle/>
        <a:p>
          <a:r>
            <a:rPr lang="en-US" dirty="0"/>
            <a:t>Technology </a:t>
          </a:r>
        </a:p>
      </dgm:t>
    </dgm:pt>
    <dgm:pt modelId="{D996AD60-4781-4232-A207-8FA2869E9FA3}" type="parTrans" cxnId="{9C6FA84B-1FEB-4073-BE1F-07AFD0EB3D46}">
      <dgm:prSet/>
      <dgm:spPr/>
      <dgm:t>
        <a:bodyPr/>
        <a:lstStyle/>
        <a:p>
          <a:endParaRPr lang="en-US"/>
        </a:p>
      </dgm:t>
    </dgm:pt>
    <dgm:pt modelId="{64A41FAD-9B06-4FBC-B99A-77E54E2F8FDC}" type="sibTrans" cxnId="{9C6FA84B-1FEB-4073-BE1F-07AFD0EB3D46}">
      <dgm:prSet/>
      <dgm:spPr/>
      <dgm:t>
        <a:bodyPr/>
        <a:lstStyle/>
        <a:p>
          <a:endParaRPr lang="en-US" dirty="0"/>
        </a:p>
      </dgm:t>
    </dgm:pt>
    <dgm:pt modelId="{85EC60A2-6CB7-4C8C-ACAE-DB4C7BC58C9B}">
      <dgm:prSet/>
      <dgm:spPr/>
      <dgm:t>
        <a:bodyPr/>
        <a:lstStyle/>
        <a:p>
          <a:r>
            <a:rPr lang="en-US" dirty="0"/>
            <a:t>Funding </a:t>
          </a:r>
        </a:p>
      </dgm:t>
    </dgm:pt>
    <dgm:pt modelId="{771E6A78-10A2-4825-8A8B-BB6E3164E4C6}" type="parTrans" cxnId="{25DD7093-7058-429E-B30A-F64B0A22A0CA}">
      <dgm:prSet/>
      <dgm:spPr/>
      <dgm:t>
        <a:bodyPr/>
        <a:lstStyle/>
        <a:p>
          <a:endParaRPr lang="en-US"/>
        </a:p>
      </dgm:t>
    </dgm:pt>
    <dgm:pt modelId="{7618F0BA-E2F3-439C-BD94-308AD419778F}" type="sibTrans" cxnId="{25DD7093-7058-429E-B30A-F64B0A22A0CA}">
      <dgm:prSet/>
      <dgm:spPr/>
      <dgm:t>
        <a:bodyPr/>
        <a:lstStyle/>
        <a:p>
          <a:endParaRPr lang="en-US" dirty="0"/>
        </a:p>
      </dgm:t>
    </dgm:pt>
    <dgm:pt modelId="{C4EF3EAC-7E4F-487C-B9BB-9B7DA073E2BE}">
      <dgm:prSet/>
      <dgm:spPr/>
      <dgm:t>
        <a:bodyPr/>
        <a:lstStyle/>
        <a:p>
          <a:r>
            <a:rPr lang="en-US" dirty="0"/>
            <a:t>Athletics, Co-Curricular as well as Before and After School Programs</a:t>
          </a:r>
        </a:p>
      </dgm:t>
    </dgm:pt>
    <dgm:pt modelId="{ED1A1BFB-E11D-4B12-BE52-C27D58157EDA}" type="parTrans" cxnId="{F742DBBC-2ECB-4B62-B570-76DFFF22F8DE}">
      <dgm:prSet/>
      <dgm:spPr/>
      <dgm:t>
        <a:bodyPr/>
        <a:lstStyle/>
        <a:p>
          <a:endParaRPr lang="en-US"/>
        </a:p>
      </dgm:t>
    </dgm:pt>
    <dgm:pt modelId="{9B849BC9-5A27-4580-9769-8C677C33B36B}" type="sibTrans" cxnId="{F742DBBC-2ECB-4B62-B570-76DFFF22F8DE}">
      <dgm:prSet/>
      <dgm:spPr/>
      <dgm:t>
        <a:bodyPr/>
        <a:lstStyle/>
        <a:p>
          <a:endParaRPr lang="en-US" dirty="0"/>
        </a:p>
      </dgm:t>
    </dgm:pt>
    <dgm:pt modelId="{E9F9245B-0F2F-444B-9716-C492E0FE5A30}">
      <dgm:prSet/>
      <dgm:spPr/>
      <dgm:t>
        <a:bodyPr/>
        <a:lstStyle/>
        <a:p>
          <a:r>
            <a:rPr lang="en-US" dirty="0"/>
            <a:t>Facilities and Operations</a:t>
          </a:r>
        </a:p>
      </dgm:t>
    </dgm:pt>
    <dgm:pt modelId="{414ABC6C-6AAB-4802-95DE-9077A9AE42A5}" type="parTrans" cxnId="{28CF2BB4-44BF-4B6B-AB42-C420A698179F}">
      <dgm:prSet/>
      <dgm:spPr/>
      <dgm:t>
        <a:bodyPr/>
        <a:lstStyle/>
        <a:p>
          <a:endParaRPr lang="en-US"/>
        </a:p>
      </dgm:t>
    </dgm:pt>
    <dgm:pt modelId="{ED436254-4FC0-46CB-9DE3-200EC1F7ED47}" type="sibTrans" cxnId="{28CF2BB4-44BF-4B6B-AB42-C420A698179F}">
      <dgm:prSet/>
      <dgm:spPr/>
      <dgm:t>
        <a:bodyPr/>
        <a:lstStyle/>
        <a:p>
          <a:endParaRPr lang="en-US" dirty="0"/>
        </a:p>
      </dgm:t>
    </dgm:pt>
    <dgm:pt modelId="{80394456-2C79-404E-8828-619276C7544A}">
      <dgm:prSet/>
      <dgm:spPr/>
      <dgm:t>
        <a:bodyPr/>
        <a:lstStyle/>
        <a:p>
          <a:r>
            <a:rPr lang="en-US" dirty="0"/>
            <a:t>Required Student Transportation  </a:t>
          </a:r>
        </a:p>
      </dgm:t>
    </dgm:pt>
    <dgm:pt modelId="{706476E4-75DD-401A-BD64-6E92029D7D11}" type="parTrans" cxnId="{1F6F71D1-0063-4704-993E-50378D90BE9C}">
      <dgm:prSet/>
      <dgm:spPr/>
      <dgm:t>
        <a:bodyPr/>
        <a:lstStyle/>
        <a:p>
          <a:endParaRPr lang="en-US"/>
        </a:p>
      </dgm:t>
    </dgm:pt>
    <dgm:pt modelId="{E82C5A85-76A4-4EFE-B648-24DE1C8BEF6B}" type="sibTrans" cxnId="{1F6F71D1-0063-4704-993E-50378D90BE9C}">
      <dgm:prSet/>
      <dgm:spPr/>
      <dgm:t>
        <a:bodyPr/>
        <a:lstStyle/>
        <a:p>
          <a:endParaRPr lang="en-US"/>
        </a:p>
      </dgm:t>
    </dgm:pt>
    <dgm:pt modelId="{1A1FA4CF-CF3B-4A44-A8E0-0D6B001E0977}" type="pres">
      <dgm:prSet presAssocID="{ADCDEAA1-AE29-495F-AC12-4951A68334AE}" presName="Name0" presStyleCnt="0">
        <dgm:presLayoutVars>
          <dgm:dir/>
          <dgm:resizeHandles val="exact"/>
        </dgm:presLayoutVars>
      </dgm:prSet>
      <dgm:spPr/>
      <dgm:t>
        <a:bodyPr/>
        <a:lstStyle/>
        <a:p>
          <a:endParaRPr lang="en-US"/>
        </a:p>
      </dgm:t>
    </dgm:pt>
    <dgm:pt modelId="{72460998-6F01-4C5A-8EF8-D2B72CCC2236}" type="pres">
      <dgm:prSet presAssocID="{E9584042-CB3C-4FA6-86E0-8D20EDC47C74}" presName="node" presStyleLbl="node1" presStyleIdx="0" presStyleCnt="9">
        <dgm:presLayoutVars>
          <dgm:bulletEnabled val="1"/>
        </dgm:presLayoutVars>
      </dgm:prSet>
      <dgm:spPr/>
      <dgm:t>
        <a:bodyPr/>
        <a:lstStyle/>
        <a:p>
          <a:endParaRPr lang="en-US"/>
        </a:p>
      </dgm:t>
    </dgm:pt>
    <dgm:pt modelId="{67891E49-FE51-473C-8B1C-52E8CE036919}" type="pres">
      <dgm:prSet presAssocID="{D5296839-700B-4182-BAA9-C5B3D92CF868}" presName="sibTrans" presStyleLbl="sibTrans1D1" presStyleIdx="0" presStyleCnt="8"/>
      <dgm:spPr/>
      <dgm:t>
        <a:bodyPr/>
        <a:lstStyle/>
        <a:p>
          <a:endParaRPr lang="en-US"/>
        </a:p>
      </dgm:t>
    </dgm:pt>
    <dgm:pt modelId="{3790C1DA-FC0E-45CB-A562-A1236FA92AF1}" type="pres">
      <dgm:prSet presAssocID="{D5296839-700B-4182-BAA9-C5B3D92CF868}" presName="connectorText" presStyleLbl="sibTrans1D1" presStyleIdx="0" presStyleCnt="8"/>
      <dgm:spPr/>
      <dgm:t>
        <a:bodyPr/>
        <a:lstStyle/>
        <a:p>
          <a:endParaRPr lang="en-US"/>
        </a:p>
      </dgm:t>
    </dgm:pt>
    <dgm:pt modelId="{120E98B0-DD82-4A32-B44E-ED6B30D6BD2D}" type="pres">
      <dgm:prSet presAssocID="{56C15877-7F0D-44E0-B0BC-08529456785A}" presName="node" presStyleLbl="node1" presStyleIdx="1" presStyleCnt="9">
        <dgm:presLayoutVars>
          <dgm:bulletEnabled val="1"/>
        </dgm:presLayoutVars>
      </dgm:prSet>
      <dgm:spPr/>
      <dgm:t>
        <a:bodyPr/>
        <a:lstStyle/>
        <a:p>
          <a:endParaRPr lang="en-US"/>
        </a:p>
      </dgm:t>
    </dgm:pt>
    <dgm:pt modelId="{3F8E60E8-EE92-4214-BF19-ECE127B88D86}" type="pres">
      <dgm:prSet presAssocID="{AAF78F10-C7FA-418C-AF34-6F8EAFA3B805}" presName="sibTrans" presStyleLbl="sibTrans1D1" presStyleIdx="1" presStyleCnt="8"/>
      <dgm:spPr/>
      <dgm:t>
        <a:bodyPr/>
        <a:lstStyle/>
        <a:p>
          <a:endParaRPr lang="en-US"/>
        </a:p>
      </dgm:t>
    </dgm:pt>
    <dgm:pt modelId="{400C5D6F-E820-4A8A-8B61-C4AA77C6CC6A}" type="pres">
      <dgm:prSet presAssocID="{AAF78F10-C7FA-418C-AF34-6F8EAFA3B805}" presName="connectorText" presStyleLbl="sibTrans1D1" presStyleIdx="1" presStyleCnt="8"/>
      <dgm:spPr/>
      <dgm:t>
        <a:bodyPr/>
        <a:lstStyle/>
        <a:p>
          <a:endParaRPr lang="en-US"/>
        </a:p>
      </dgm:t>
    </dgm:pt>
    <dgm:pt modelId="{2341283F-A4C3-43B4-882A-D82ECBD7B789}" type="pres">
      <dgm:prSet presAssocID="{B9CAD8C4-CF23-41D7-8D5B-78C1291FB939}" presName="node" presStyleLbl="node1" presStyleIdx="2" presStyleCnt="9">
        <dgm:presLayoutVars>
          <dgm:bulletEnabled val="1"/>
        </dgm:presLayoutVars>
      </dgm:prSet>
      <dgm:spPr/>
      <dgm:t>
        <a:bodyPr/>
        <a:lstStyle/>
        <a:p>
          <a:endParaRPr lang="en-US"/>
        </a:p>
      </dgm:t>
    </dgm:pt>
    <dgm:pt modelId="{BAFD86CF-FF74-40AA-A2EA-EC6615B9341F}" type="pres">
      <dgm:prSet presAssocID="{5027A0F6-B554-4E10-ACC2-187F29EAF2EE}" presName="sibTrans" presStyleLbl="sibTrans1D1" presStyleIdx="2" presStyleCnt="8"/>
      <dgm:spPr/>
      <dgm:t>
        <a:bodyPr/>
        <a:lstStyle/>
        <a:p>
          <a:endParaRPr lang="en-US"/>
        </a:p>
      </dgm:t>
    </dgm:pt>
    <dgm:pt modelId="{99C3FF5B-CAC8-4245-B8AA-C7BFBB40ACB9}" type="pres">
      <dgm:prSet presAssocID="{5027A0F6-B554-4E10-ACC2-187F29EAF2EE}" presName="connectorText" presStyleLbl="sibTrans1D1" presStyleIdx="2" presStyleCnt="8"/>
      <dgm:spPr/>
      <dgm:t>
        <a:bodyPr/>
        <a:lstStyle/>
        <a:p>
          <a:endParaRPr lang="en-US"/>
        </a:p>
      </dgm:t>
    </dgm:pt>
    <dgm:pt modelId="{69DF04DA-9D94-4333-867D-FEFDA5DFF69A}" type="pres">
      <dgm:prSet presAssocID="{20BB8F87-B0F0-453C-B875-C326519852D8}" presName="node" presStyleLbl="node1" presStyleIdx="3" presStyleCnt="9">
        <dgm:presLayoutVars>
          <dgm:bulletEnabled val="1"/>
        </dgm:presLayoutVars>
      </dgm:prSet>
      <dgm:spPr/>
      <dgm:t>
        <a:bodyPr/>
        <a:lstStyle/>
        <a:p>
          <a:endParaRPr lang="en-US"/>
        </a:p>
      </dgm:t>
    </dgm:pt>
    <dgm:pt modelId="{EA04A238-6C99-4426-B003-3EA1945A3705}" type="pres">
      <dgm:prSet presAssocID="{6522F95D-745C-49DD-9F3D-6112EB737D0E}" presName="sibTrans" presStyleLbl="sibTrans1D1" presStyleIdx="3" presStyleCnt="8"/>
      <dgm:spPr/>
      <dgm:t>
        <a:bodyPr/>
        <a:lstStyle/>
        <a:p>
          <a:endParaRPr lang="en-US"/>
        </a:p>
      </dgm:t>
    </dgm:pt>
    <dgm:pt modelId="{EC0AC521-1568-466D-B00A-577899BD5E80}" type="pres">
      <dgm:prSet presAssocID="{6522F95D-745C-49DD-9F3D-6112EB737D0E}" presName="connectorText" presStyleLbl="sibTrans1D1" presStyleIdx="3" presStyleCnt="8"/>
      <dgm:spPr/>
      <dgm:t>
        <a:bodyPr/>
        <a:lstStyle/>
        <a:p>
          <a:endParaRPr lang="en-US"/>
        </a:p>
      </dgm:t>
    </dgm:pt>
    <dgm:pt modelId="{6F682252-3B1B-4B58-A9A5-90F00BF2E80B}" type="pres">
      <dgm:prSet presAssocID="{89D03138-7BD8-4F3B-B321-8C1A78FD692A}" presName="node" presStyleLbl="node1" presStyleIdx="4" presStyleCnt="9">
        <dgm:presLayoutVars>
          <dgm:bulletEnabled val="1"/>
        </dgm:presLayoutVars>
      </dgm:prSet>
      <dgm:spPr/>
      <dgm:t>
        <a:bodyPr/>
        <a:lstStyle/>
        <a:p>
          <a:endParaRPr lang="en-US"/>
        </a:p>
      </dgm:t>
    </dgm:pt>
    <dgm:pt modelId="{074576EC-93E5-4928-AEB9-351A62864141}" type="pres">
      <dgm:prSet presAssocID="{64A41FAD-9B06-4FBC-B99A-77E54E2F8FDC}" presName="sibTrans" presStyleLbl="sibTrans1D1" presStyleIdx="4" presStyleCnt="8"/>
      <dgm:spPr/>
      <dgm:t>
        <a:bodyPr/>
        <a:lstStyle/>
        <a:p>
          <a:endParaRPr lang="en-US"/>
        </a:p>
      </dgm:t>
    </dgm:pt>
    <dgm:pt modelId="{E21844E8-E8DC-47B0-ABD2-6200426CE3B3}" type="pres">
      <dgm:prSet presAssocID="{64A41FAD-9B06-4FBC-B99A-77E54E2F8FDC}" presName="connectorText" presStyleLbl="sibTrans1D1" presStyleIdx="4" presStyleCnt="8"/>
      <dgm:spPr/>
      <dgm:t>
        <a:bodyPr/>
        <a:lstStyle/>
        <a:p>
          <a:endParaRPr lang="en-US"/>
        </a:p>
      </dgm:t>
    </dgm:pt>
    <dgm:pt modelId="{9F92751B-A836-4C93-98D8-5E8E5E5AE0AA}" type="pres">
      <dgm:prSet presAssocID="{85EC60A2-6CB7-4C8C-ACAE-DB4C7BC58C9B}" presName="node" presStyleLbl="node1" presStyleIdx="5" presStyleCnt="9">
        <dgm:presLayoutVars>
          <dgm:bulletEnabled val="1"/>
        </dgm:presLayoutVars>
      </dgm:prSet>
      <dgm:spPr/>
      <dgm:t>
        <a:bodyPr/>
        <a:lstStyle/>
        <a:p>
          <a:endParaRPr lang="en-US"/>
        </a:p>
      </dgm:t>
    </dgm:pt>
    <dgm:pt modelId="{7CB41B6B-2751-4BC6-8EB3-B3427E931302}" type="pres">
      <dgm:prSet presAssocID="{7618F0BA-E2F3-439C-BD94-308AD419778F}" presName="sibTrans" presStyleLbl="sibTrans1D1" presStyleIdx="5" presStyleCnt="8"/>
      <dgm:spPr/>
      <dgm:t>
        <a:bodyPr/>
        <a:lstStyle/>
        <a:p>
          <a:endParaRPr lang="en-US"/>
        </a:p>
      </dgm:t>
    </dgm:pt>
    <dgm:pt modelId="{2282E7D9-7E96-4FF5-A44A-9028F35B3D77}" type="pres">
      <dgm:prSet presAssocID="{7618F0BA-E2F3-439C-BD94-308AD419778F}" presName="connectorText" presStyleLbl="sibTrans1D1" presStyleIdx="5" presStyleCnt="8"/>
      <dgm:spPr/>
      <dgm:t>
        <a:bodyPr/>
        <a:lstStyle/>
        <a:p>
          <a:endParaRPr lang="en-US"/>
        </a:p>
      </dgm:t>
    </dgm:pt>
    <dgm:pt modelId="{8CB323D7-01C5-4774-A1EA-4F87C0EE6A47}" type="pres">
      <dgm:prSet presAssocID="{C4EF3EAC-7E4F-487C-B9BB-9B7DA073E2BE}" presName="node" presStyleLbl="node1" presStyleIdx="6" presStyleCnt="9">
        <dgm:presLayoutVars>
          <dgm:bulletEnabled val="1"/>
        </dgm:presLayoutVars>
      </dgm:prSet>
      <dgm:spPr/>
      <dgm:t>
        <a:bodyPr/>
        <a:lstStyle/>
        <a:p>
          <a:endParaRPr lang="en-US"/>
        </a:p>
      </dgm:t>
    </dgm:pt>
    <dgm:pt modelId="{603EA72D-2A43-43FA-8435-C4DE85A3E03E}" type="pres">
      <dgm:prSet presAssocID="{9B849BC9-5A27-4580-9769-8C677C33B36B}" presName="sibTrans" presStyleLbl="sibTrans1D1" presStyleIdx="6" presStyleCnt="8"/>
      <dgm:spPr/>
      <dgm:t>
        <a:bodyPr/>
        <a:lstStyle/>
        <a:p>
          <a:endParaRPr lang="en-US"/>
        </a:p>
      </dgm:t>
    </dgm:pt>
    <dgm:pt modelId="{187C4F5D-D8ED-4674-9430-43715BAA8584}" type="pres">
      <dgm:prSet presAssocID="{9B849BC9-5A27-4580-9769-8C677C33B36B}" presName="connectorText" presStyleLbl="sibTrans1D1" presStyleIdx="6" presStyleCnt="8"/>
      <dgm:spPr/>
      <dgm:t>
        <a:bodyPr/>
        <a:lstStyle/>
        <a:p>
          <a:endParaRPr lang="en-US"/>
        </a:p>
      </dgm:t>
    </dgm:pt>
    <dgm:pt modelId="{14A16CA9-6CA0-4FE1-997C-8EF94B32CEA5}" type="pres">
      <dgm:prSet presAssocID="{E9F9245B-0F2F-444B-9716-C492E0FE5A30}" presName="node" presStyleLbl="node1" presStyleIdx="7" presStyleCnt="9">
        <dgm:presLayoutVars>
          <dgm:bulletEnabled val="1"/>
        </dgm:presLayoutVars>
      </dgm:prSet>
      <dgm:spPr/>
      <dgm:t>
        <a:bodyPr/>
        <a:lstStyle/>
        <a:p>
          <a:endParaRPr lang="en-US"/>
        </a:p>
      </dgm:t>
    </dgm:pt>
    <dgm:pt modelId="{EBC6A663-24D8-4D46-BD5C-B873C4CBA644}" type="pres">
      <dgm:prSet presAssocID="{ED436254-4FC0-46CB-9DE3-200EC1F7ED47}" presName="sibTrans" presStyleLbl="sibTrans1D1" presStyleIdx="7" presStyleCnt="8"/>
      <dgm:spPr/>
      <dgm:t>
        <a:bodyPr/>
        <a:lstStyle/>
        <a:p>
          <a:endParaRPr lang="en-US"/>
        </a:p>
      </dgm:t>
    </dgm:pt>
    <dgm:pt modelId="{ADD21770-007B-458F-8510-442B2E4E7310}" type="pres">
      <dgm:prSet presAssocID="{ED436254-4FC0-46CB-9DE3-200EC1F7ED47}" presName="connectorText" presStyleLbl="sibTrans1D1" presStyleIdx="7" presStyleCnt="8"/>
      <dgm:spPr/>
      <dgm:t>
        <a:bodyPr/>
        <a:lstStyle/>
        <a:p>
          <a:endParaRPr lang="en-US"/>
        </a:p>
      </dgm:t>
    </dgm:pt>
    <dgm:pt modelId="{0996152F-151F-47DF-9F95-2EA19748BB35}" type="pres">
      <dgm:prSet presAssocID="{80394456-2C79-404E-8828-619276C7544A}" presName="node" presStyleLbl="node1" presStyleIdx="8" presStyleCnt="9">
        <dgm:presLayoutVars>
          <dgm:bulletEnabled val="1"/>
        </dgm:presLayoutVars>
      </dgm:prSet>
      <dgm:spPr/>
      <dgm:t>
        <a:bodyPr/>
        <a:lstStyle/>
        <a:p>
          <a:endParaRPr lang="en-US"/>
        </a:p>
      </dgm:t>
    </dgm:pt>
  </dgm:ptLst>
  <dgm:cxnLst>
    <dgm:cxn modelId="{28CF2BB4-44BF-4B6B-AB42-C420A698179F}" srcId="{ADCDEAA1-AE29-495F-AC12-4951A68334AE}" destId="{E9F9245B-0F2F-444B-9716-C492E0FE5A30}" srcOrd="7" destOrd="0" parTransId="{414ABC6C-6AAB-4802-95DE-9077A9AE42A5}" sibTransId="{ED436254-4FC0-46CB-9DE3-200EC1F7ED47}"/>
    <dgm:cxn modelId="{AF4915E6-193B-4835-B80C-DEDA0ECC9B13}" type="presOf" srcId="{ED436254-4FC0-46CB-9DE3-200EC1F7ED47}" destId="{ADD21770-007B-458F-8510-442B2E4E7310}" srcOrd="1" destOrd="0" presId="urn:microsoft.com/office/officeart/2016/7/layout/RepeatingBendingProcessNew"/>
    <dgm:cxn modelId="{E437981F-E4CC-4322-B014-B80543E016A4}" type="presOf" srcId="{5027A0F6-B554-4E10-ACC2-187F29EAF2EE}" destId="{99C3FF5B-CAC8-4245-B8AA-C7BFBB40ACB9}" srcOrd="1" destOrd="0" presId="urn:microsoft.com/office/officeart/2016/7/layout/RepeatingBendingProcessNew"/>
    <dgm:cxn modelId="{2AF883D2-5A0C-42AE-8FFE-0F23FF389CFF}" type="presOf" srcId="{7618F0BA-E2F3-439C-BD94-308AD419778F}" destId="{2282E7D9-7E96-4FF5-A44A-9028F35B3D77}" srcOrd="1" destOrd="0" presId="urn:microsoft.com/office/officeart/2016/7/layout/RepeatingBendingProcessNew"/>
    <dgm:cxn modelId="{10D4D437-2FD3-4A05-8783-9987ECEDD4D6}" type="presOf" srcId="{20BB8F87-B0F0-453C-B875-C326519852D8}" destId="{69DF04DA-9D94-4333-867D-FEFDA5DFF69A}" srcOrd="0" destOrd="0" presId="urn:microsoft.com/office/officeart/2016/7/layout/RepeatingBendingProcessNew"/>
    <dgm:cxn modelId="{BE38B005-C680-476B-B2A1-113AB72B7EBD}" type="presOf" srcId="{56C15877-7F0D-44E0-B0BC-08529456785A}" destId="{120E98B0-DD82-4A32-B44E-ED6B30D6BD2D}" srcOrd="0" destOrd="0" presId="urn:microsoft.com/office/officeart/2016/7/layout/RepeatingBendingProcessNew"/>
    <dgm:cxn modelId="{1A904670-441D-459E-9D57-9B64D127E651}" type="presOf" srcId="{B9CAD8C4-CF23-41D7-8D5B-78C1291FB939}" destId="{2341283F-A4C3-43B4-882A-D82ECBD7B789}" srcOrd="0" destOrd="0" presId="urn:microsoft.com/office/officeart/2016/7/layout/RepeatingBendingProcessNew"/>
    <dgm:cxn modelId="{72CCA649-6270-466C-BE66-8FDB7C742707}" type="presOf" srcId="{C4EF3EAC-7E4F-487C-B9BB-9B7DA073E2BE}" destId="{8CB323D7-01C5-4774-A1EA-4F87C0EE6A47}" srcOrd="0" destOrd="0" presId="urn:microsoft.com/office/officeart/2016/7/layout/RepeatingBendingProcessNew"/>
    <dgm:cxn modelId="{7E1D6AD4-48C5-481C-B47E-4028C14A1625}" type="presOf" srcId="{D5296839-700B-4182-BAA9-C5B3D92CF868}" destId="{67891E49-FE51-473C-8B1C-52E8CE036919}" srcOrd="0" destOrd="0" presId="urn:microsoft.com/office/officeart/2016/7/layout/RepeatingBendingProcessNew"/>
    <dgm:cxn modelId="{C38B6C36-4083-4ABD-BAAE-950AEC929EAA}" type="presOf" srcId="{80394456-2C79-404E-8828-619276C7544A}" destId="{0996152F-151F-47DF-9F95-2EA19748BB35}" srcOrd="0" destOrd="0" presId="urn:microsoft.com/office/officeart/2016/7/layout/RepeatingBendingProcessNew"/>
    <dgm:cxn modelId="{BE0077DB-926D-45EE-A53B-A6942440571B}" srcId="{ADCDEAA1-AE29-495F-AC12-4951A68334AE}" destId="{56C15877-7F0D-44E0-B0BC-08529456785A}" srcOrd="1" destOrd="0" parTransId="{DE1D5F5B-C875-4F74-BEDC-844545405E60}" sibTransId="{AAF78F10-C7FA-418C-AF34-6F8EAFA3B805}"/>
    <dgm:cxn modelId="{9F6FABE6-B539-4E7A-A602-46060C90C6EC}" type="presOf" srcId="{ADCDEAA1-AE29-495F-AC12-4951A68334AE}" destId="{1A1FA4CF-CF3B-4A44-A8E0-0D6B001E0977}" srcOrd="0" destOrd="0" presId="urn:microsoft.com/office/officeart/2016/7/layout/RepeatingBendingProcessNew"/>
    <dgm:cxn modelId="{1F6F71D1-0063-4704-993E-50378D90BE9C}" srcId="{ADCDEAA1-AE29-495F-AC12-4951A68334AE}" destId="{80394456-2C79-404E-8828-619276C7544A}" srcOrd="8" destOrd="0" parTransId="{706476E4-75DD-401A-BD64-6E92029D7D11}" sibTransId="{E82C5A85-76A4-4EFE-B648-24DE1C8BEF6B}"/>
    <dgm:cxn modelId="{374335FE-23D4-49FD-8BF1-C8B395D05D9D}" type="presOf" srcId="{E9584042-CB3C-4FA6-86E0-8D20EDC47C74}" destId="{72460998-6F01-4C5A-8EF8-D2B72CCC2236}" srcOrd="0" destOrd="0" presId="urn:microsoft.com/office/officeart/2016/7/layout/RepeatingBendingProcessNew"/>
    <dgm:cxn modelId="{FCAA8A81-1C5D-4CA0-9710-8F3C2FB2F5CE}" type="presOf" srcId="{5027A0F6-B554-4E10-ACC2-187F29EAF2EE}" destId="{BAFD86CF-FF74-40AA-A2EA-EC6615B9341F}" srcOrd="0" destOrd="0" presId="urn:microsoft.com/office/officeart/2016/7/layout/RepeatingBendingProcessNew"/>
    <dgm:cxn modelId="{2D340F1D-82EF-444C-8068-78793566EDAA}" type="presOf" srcId="{E9F9245B-0F2F-444B-9716-C492E0FE5A30}" destId="{14A16CA9-6CA0-4FE1-997C-8EF94B32CEA5}" srcOrd="0" destOrd="0" presId="urn:microsoft.com/office/officeart/2016/7/layout/RepeatingBendingProcessNew"/>
    <dgm:cxn modelId="{12A44D0E-87B7-4850-8C49-80EEDBFEF461}" srcId="{ADCDEAA1-AE29-495F-AC12-4951A68334AE}" destId="{E9584042-CB3C-4FA6-86E0-8D20EDC47C74}" srcOrd="0" destOrd="0" parTransId="{2EBF59BD-0271-4D9F-909A-30DCDC359145}" sibTransId="{D5296839-700B-4182-BAA9-C5B3D92CF868}"/>
    <dgm:cxn modelId="{25DD7093-7058-429E-B30A-F64B0A22A0CA}" srcId="{ADCDEAA1-AE29-495F-AC12-4951A68334AE}" destId="{85EC60A2-6CB7-4C8C-ACAE-DB4C7BC58C9B}" srcOrd="5" destOrd="0" parTransId="{771E6A78-10A2-4825-8A8B-BB6E3164E4C6}" sibTransId="{7618F0BA-E2F3-439C-BD94-308AD419778F}"/>
    <dgm:cxn modelId="{1C2EC753-731C-415F-BFC7-83F17CBA2D13}" type="presOf" srcId="{6522F95D-745C-49DD-9F3D-6112EB737D0E}" destId="{EC0AC521-1568-466D-B00A-577899BD5E80}" srcOrd="1" destOrd="0" presId="urn:microsoft.com/office/officeart/2016/7/layout/RepeatingBendingProcessNew"/>
    <dgm:cxn modelId="{33907309-3E68-4A02-B639-A927C26FE32A}" type="presOf" srcId="{9B849BC9-5A27-4580-9769-8C677C33B36B}" destId="{603EA72D-2A43-43FA-8435-C4DE85A3E03E}" srcOrd="0" destOrd="0" presId="urn:microsoft.com/office/officeart/2016/7/layout/RepeatingBendingProcessNew"/>
    <dgm:cxn modelId="{4A6C78CB-BE33-47E8-B660-BD4CD51232DF}" type="presOf" srcId="{AAF78F10-C7FA-418C-AF34-6F8EAFA3B805}" destId="{400C5D6F-E820-4A8A-8B61-C4AA77C6CC6A}" srcOrd="1" destOrd="0" presId="urn:microsoft.com/office/officeart/2016/7/layout/RepeatingBendingProcessNew"/>
    <dgm:cxn modelId="{A502B4C2-AE4C-46F1-94F3-2A001C885D6C}" type="presOf" srcId="{64A41FAD-9B06-4FBC-B99A-77E54E2F8FDC}" destId="{074576EC-93E5-4928-AEB9-351A62864141}" srcOrd="0" destOrd="0" presId="urn:microsoft.com/office/officeart/2016/7/layout/RepeatingBendingProcessNew"/>
    <dgm:cxn modelId="{4A6C32A7-7EDA-4277-8F13-B451727D0037}" type="presOf" srcId="{85EC60A2-6CB7-4C8C-ACAE-DB4C7BC58C9B}" destId="{9F92751B-A836-4C93-98D8-5E8E5E5AE0AA}" srcOrd="0" destOrd="0" presId="urn:microsoft.com/office/officeart/2016/7/layout/RepeatingBendingProcessNew"/>
    <dgm:cxn modelId="{4735BD8B-B21F-46A0-8DD7-30D711B3986C}" type="presOf" srcId="{64A41FAD-9B06-4FBC-B99A-77E54E2F8FDC}" destId="{E21844E8-E8DC-47B0-ABD2-6200426CE3B3}" srcOrd="1" destOrd="0" presId="urn:microsoft.com/office/officeart/2016/7/layout/RepeatingBendingProcessNew"/>
    <dgm:cxn modelId="{60A3355B-BC19-445C-8F83-E2F1E6BE88CA}" type="presOf" srcId="{D5296839-700B-4182-BAA9-C5B3D92CF868}" destId="{3790C1DA-FC0E-45CB-A562-A1236FA92AF1}" srcOrd="1" destOrd="0" presId="urn:microsoft.com/office/officeart/2016/7/layout/RepeatingBendingProcessNew"/>
    <dgm:cxn modelId="{17BD0E67-A0F2-4468-9129-2ADA25E955BC}" type="presOf" srcId="{89D03138-7BD8-4F3B-B321-8C1A78FD692A}" destId="{6F682252-3B1B-4B58-A9A5-90F00BF2E80B}" srcOrd="0" destOrd="0" presId="urn:microsoft.com/office/officeart/2016/7/layout/RepeatingBendingProcessNew"/>
    <dgm:cxn modelId="{54E1804B-775B-461A-8378-0A15819979AA}" srcId="{ADCDEAA1-AE29-495F-AC12-4951A68334AE}" destId="{B9CAD8C4-CF23-41D7-8D5B-78C1291FB939}" srcOrd="2" destOrd="0" parTransId="{655BA1A1-8F86-4378-9595-5C498BBC837A}" sibTransId="{5027A0F6-B554-4E10-ACC2-187F29EAF2EE}"/>
    <dgm:cxn modelId="{ED68B1BA-91AF-4AFD-99C2-0661E6F61C6D}" type="presOf" srcId="{7618F0BA-E2F3-439C-BD94-308AD419778F}" destId="{7CB41B6B-2751-4BC6-8EB3-B3427E931302}" srcOrd="0" destOrd="0" presId="urn:microsoft.com/office/officeart/2016/7/layout/RepeatingBendingProcessNew"/>
    <dgm:cxn modelId="{F742DBBC-2ECB-4B62-B570-76DFFF22F8DE}" srcId="{ADCDEAA1-AE29-495F-AC12-4951A68334AE}" destId="{C4EF3EAC-7E4F-487C-B9BB-9B7DA073E2BE}" srcOrd="6" destOrd="0" parTransId="{ED1A1BFB-E11D-4B12-BE52-C27D58157EDA}" sibTransId="{9B849BC9-5A27-4580-9769-8C677C33B36B}"/>
    <dgm:cxn modelId="{F7AA7EB8-B43A-4B91-B5B6-7CE9A57CE2F0}" type="presOf" srcId="{6522F95D-745C-49DD-9F3D-6112EB737D0E}" destId="{EA04A238-6C99-4426-B003-3EA1945A3705}" srcOrd="0" destOrd="0" presId="urn:microsoft.com/office/officeart/2016/7/layout/RepeatingBendingProcessNew"/>
    <dgm:cxn modelId="{EC641056-B231-469C-AB8A-2D741698C979}" type="presOf" srcId="{ED436254-4FC0-46CB-9DE3-200EC1F7ED47}" destId="{EBC6A663-24D8-4D46-BD5C-B873C4CBA644}" srcOrd="0" destOrd="0" presId="urn:microsoft.com/office/officeart/2016/7/layout/RepeatingBendingProcessNew"/>
    <dgm:cxn modelId="{1A5B4666-90E0-40A4-A35E-3CD985092680}" srcId="{ADCDEAA1-AE29-495F-AC12-4951A68334AE}" destId="{20BB8F87-B0F0-453C-B875-C326519852D8}" srcOrd="3" destOrd="0" parTransId="{3C4DB88B-BCFE-4339-A8E6-8F8F4F0EF79B}" sibTransId="{6522F95D-745C-49DD-9F3D-6112EB737D0E}"/>
    <dgm:cxn modelId="{9C6FA84B-1FEB-4073-BE1F-07AFD0EB3D46}" srcId="{ADCDEAA1-AE29-495F-AC12-4951A68334AE}" destId="{89D03138-7BD8-4F3B-B321-8C1A78FD692A}" srcOrd="4" destOrd="0" parTransId="{D996AD60-4781-4232-A207-8FA2869E9FA3}" sibTransId="{64A41FAD-9B06-4FBC-B99A-77E54E2F8FDC}"/>
    <dgm:cxn modelId="{DFC17CFB-38DC-4B13-9643-D42E3018DB85}" type="presOf" srcId="{AAF78F10-C7FA-418C-AF34-6F8EAFA3B805}" destId="{3F8E60E8-EE92-4214-BF19-ECE127B88D86}" srcOrd="0" destOrd="0" presId="urn:microsoft.com/office/officeart/2016/7/layout/RepeatingBendingProcessNew"/>
    <dgm:cxn modelId="{127A33E4-A6FF-4F3D-8C96-DB8505D4D81E}" type="presOf" srcId="{9B849BC9-5A27-4580-9769-8C677C33B36B}" destId="{187C4F5D-D8ED-4674-9430-43715BAA8584}" srcOrd="1" destOrd="0" presId="urn:microsoft.com/office/officeart/2016/7/layout/RepeatingBendingProcessNew"/>
    <dgm:cxn modelId="{44CE334C-503A-4FF4-98C5-201DB28ECFF3}" type="presParOf" srcId="{1A1FA4CF-CF3B-4A44-A8E0-0D6B001E0977}" destId="{72460998-6F01-4C5A-8EF8-D2B72CCC2236}" srcOrd="0" destOrd="0" presId="urn:microsoft.com/office/officeart/2016/7/layout/RepeatingBendingProcessNew"/>
    <dgm:cxn modelId="{110D22B0-E0C2-4367-8505-6388D3F84A2E}" type="presParOf" srcId="{1A1FA4CF-CF3B-4A44-A8E0-0D6B001E0977}" destId="{67891E49-FE51-473C-8B1C-52E8CE036919}" srcOrd="1" destOrd="0" presId="urn:microsoft.com/office/officeart/2016/7/layout/RepeatingBendingProcessNew"/>
    <dgm:cxn modelId="{952F28C6-A2C5-48DF-BA04-63415B0987E2}" type="presParOf" srcId="{67891E49-FE51-473C-8B1C-52E8CE036919}" destId="{3790C1DA-FC0E-45CB-A562-A1236FA92AF1}" srcOrd="0" destOrd="0" presId="urn:microsoft.com/office/officeart/2016/7/layout/RepeatingBendingProcessNew"/>
    <dgm:cxn modelId="{C7AB3C7A-2B72-4166-8469-CD77EBE20EE4}" type="presParOf" srcId="{1A1FA4CF-CF3B-4A44-A8E0-0D6B001E0977}" destId="{120E98B0-DD82-4A32-B44E-ED6B30D6BD2D}" srcOrd="2" destOrd="0" presId="urn:microsoft.com/office/officeart/2016/7/layout/RepeatingBendingProcessNew"/>
    <dgm:cxn modelId="{300D0B81-DFC2-4EB2-803F-7B50E6F1470D}" type="presParOf" srcId="{1A1FA4CF-CF3B-4A44-A8E0-0D6B001E0977}" destId="{3F8E60E8-EE92-4214-BF19-ECE127B88D86}" srcOrd="3" destOrd="0" presId="urn:microsoft.com/office/officeart/2016/7/layout/RepeatingBendingProcessNew"/>
    <dgm:cxn modelId="{45A25961-4A15-40E6-8585-A9EAEEB62442}" type="presParOf" srcId="{3F8E60E8-EE92-4214-BF19-ECE127B88D86}" destId="{400C5D6F-E820-4A8A-8B61-C4AA77C6CC6A}" srcOrd="0" destOrd="0" presId="urn:microsoft.com/office/officeart/2016/7/layout/RepeatingBendingProcessNew"/>
    <dgm:cxn modelId="{9A9256AD-8FD6-4554-AF09-FD23660BEE4C}" type="presParOf" srcId="{1A1FA4CF-CF3B-4A44-A8E0-0D6B001E0977}" destId="{2341283F-A4C3-43B4-882A-D82ECBD7B789}" srcOrd="4" destOrd="0" presId="urn:microsoft.com/office/officeart/2016/7/layout/RepeatingBendingProcessNew"/>
    <dgm:cxn modelId="{E9FE903D-0D0C-451B-9AC0-0D2CA904688B}" type="presParOf" srcId="{1A1FA4CF-CF3B-4A44-A8E0-0D6B001E0977}" destId="{BAFD86CF-FF74-40AA-A2EA-EC6615B9341F}" srcOrd="5" destOrd="0" presId="urn:microsoft.com/office/officeart/2016/7/layout/RepeatingBendingProcessNew"/>
    <dgm:cxn modelId="{0AC47502-73F1-4798-A1BF-8873E2F41D23}" type="presParOf" srcId="{BAFD86CF-FF74-40AA-A2EA-EC6615B9341F}" destId="{99C3FF5B-CAC8-4245-B8AA-C7BFBB40ACB9}" srcOrd="0" destOrd="0" presId="urn:microsoft.com/office/officeart/2016/7/layout/RepeatingBendingProcessNew"/>
    <dgm:cxn modelId="{8A77285C-50DE-4945-98A1-773EDDE86C16}" type="presParOf" srcId="{1A1FA4CF-CF3B-4A44-A8E0-0D6B001E0977}" destId="{69DF04DA-9D94-4333-867D-FEFDA5DFF69A}" srcOrd="6" destOrd="0" presId="urn:microsoft.com/office/officeart/2016/7/layout/RepeatingBendingProcessNew"/>
    <dgm:cxn modelId="{C4BC3374-2570-4C5B-BDFF-8DC8D6D9F1ED}" type="presParOf" srcId="{1A1FA4CF-CF3B-4A44-A8E0-0D6B001E0977}" destId="{EA04A238-6C99-4426-B003-3EA1945A3705}" srcOrd="7" destOrd="0" presId="urn:microsoft.com/office/officeart/2016/7/layout/RepeatingBendingProcessNew"/>
    <dgm:cxn modelId="{C18D1D89-8D50-4CB9-AF21-574C3EC95763}" type="presParOf" srcId="{EA04A238-6C99-4426-B003-3EA1945A3705}" destId="{EC0AC521-1568-466D-B00A-577899BD5E80}" srcOrd="0" destOrd="0" presId="urn:microsoft.com/office/officeart/2016/7/layout/RepeatingBendingProcessNew"/>
    <dgm:cxn modelId="{C57108C0-D3F1-4996-BC63-2E3E69051B98}" type="presParOf" srcId="{1A1FA4CF-CF3B-4A44-A8E0-0D6B001E0977}" destId="{6F682252-3B1B-4B58-A9A5-90F00BF2E80B}" srcOrd="8" destOrd="0" presId="urn:microsoft.com/office/officeart/2016/7/layout/RepeatingBendingProcessNew"/>
    <dgm:cxn modelId="{2594C00A-B630-4479-ABEE-45B3183DAC89}" type="presParOf" srcId="{1A1FA4CF-CF3B-4A44-A8E0-0D6B001E0977}" destId="{074576EC-93E5-4928-AEB9-351A62864141}" srcOrd="9" destOrd="0" presId="urn:microsoft.com/office/officeart/2016/7/layout/RepeatingBendingProcessNew"/>
    <dgm:cxn modelId="{BCA73F9A-86D2-4780-9743-2656B59ACABD}" type="presParOf" srcId="{074576EC-93E5-4928-AEB9-351A62864141}" destId="{E21844E8-E8DC-47B0-ABD2-6200426CE3B3}" srcOrd="0" destOrd="0" presId="urn:microsoft.com/office/officeart/2016/7/layout/RepeatingBendingProcessNew"/>
    <dgm:cxn modelId="{989B8799-12CA-4507-B5DA-838AC64BFC0E}" type="presParOf" srcId="{1A1FA4CF-CF3B-4A44-A8E0-0D6B001E0977}" destId="{9F92751B-A836-4C93-98D8-5E8E5E5AE0AA}" srcOrd="10" destOrd="0" presId="urn:microsoft.com/office/officeart/2016/7/layout/RepeatingBendingProcessNew"/>
    <dgm:cxn modelId="{4C77CC61-2DCB-4EC6-BE56-3BC4F2D8D2A7}" type="presParOf" srcId="{1A1FA4CF-CF3B-4A44-A8E0-0D6B001E0977}" destId="{7CB41B6B-2751-4BC6-8EB3-B3427E931302}" srcOrd="11" destOrd="0" presId="urn:microsoft.com/office/officeart/2016/7/layout/RepeatingBendingProcessNew"/>
    <dgm:cxn modelId="{F52FB680-16F9-43AE-B7A1-DD7E0EE34004}" type="presParOf" srcId="{7CB41B6B-2751-4BC6-8EB3-B3427E931302}" destId="{2282E7D9-7E96-4FF5-A44A-9028F35B3D77}" srcOrd="0" destOrd="0" presId="urn:microsoft.com/office/officeart/2016/7/layout/RepeatingBendingProcessNew"/>
    <dgm:cxn modelId="{6C3A74C5-8A1A-42AC-8A0B-C3D35F69D149}" type="presParOf" srcId="{1A1FA4CF-CF3B-4A44-A8E0-0D6B001E0977}" destId="{8CB323D7-01C5-4774-A1EA-4F87C0EE6A47}" srcOrd="12" destOrd="0" presId="urn:microsoft.com/office/officeart/2016/7/layout/RepeatingBendingProcessNew"/>
    <dgm:cxn modelId="{8DB19193-A5C3-4EE5-94A8-D6788742699B}" type="presParOf" srcId="{1A1FA4CF-CF3B-4A44-A8E0-0D6B001E0977}" destId="{603EA72D-2A43-43FA-8435-C4DE85A3E03E}" srcOrd="13" destOrd="0" presId="urn:microsoft.com/office/officeart/2016/7/layout/RepeatingBendingProcessNew"/>
    <dgm:cxn modelId="{C99A51A3-CE78-43BA-BCF6-54E51A0A3A19}" type="presParOf" srcId="{603EA72D-2A43-43FA-8435-C4DE85A3E03E}" destId="{187C4F5D-D8ED-4674-9430-43715BAA8584}" srcOrd="0" destOrd="0" presId="urn:microsoft.com/office/officeart/2016/7/layout/RepeatingBendingProcessNew"/>
    <dgm:cxn modelId="{461E3145-A31C-4402-869F-403E0894B08F}" type="presParOf" srcId="{1A1FA4CF-CF3B-4A44-A8E0-0D6B001E0977}" destId="{14A16CA9-6CA0-4FE1-997C-8EF94B32CEA5}" srcOrd="14" destOrd="0" presId="urn:microsoft.com/office/officeart/2016/7/layout/RepeatingBendingProcessNew"/>
    <dgm:cxn modelId="{86555C4C-FBF0-40A3-8D8B-B9DA5917937D}" type="presParOf" srcId="{1A1FA4CF-CF3B-4A44-A8E0-0D6B001E0977}" destId="{EBC6A663-24D8-4D46-BD5C-B873C4CBA644}" srcOrd="15" destOrd="0" presId="urn:microsoft.com/office/officeart/2016/7/layout/RepeatingBendingProcessNew"/>
    <dgm:cxn modelId="{775D545F-27D3-4CB3-8619-0916EE118AD9}" type="presParOf" srcId="{EBC6A663-24D8-4D46-BD5C-B873C4CBA644}" destId="{ADD21770-007B-458F-8510-442B2E4E7310}" srcOrd="0" destOrd="0" presId="urn:microsoft.com/office/officeart/2016/7/layout/RepeatingBendingProcessNew"/>
    <dgm:cxn modelId="{404CDFBC-A865-472C-96CE-CDE022ADF83B}" type="presParOf" srcId="{1A1FA4CF-CF3B-4A44-A8E0-0D6B001E0977}" destId="{0996152F-151F-47DF-9F95-2EA19748BB35}" srcOrd="1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E1781B-7C23-43F1-A64D-42EF3151CF01}"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9CA78C6D-CB7C-4E09-B94F-BD5A481468F6}">
      <dgm:prSet/>
      <dgm:spPr/>
      <dgm:t>
        <a:bodyPr/>
        <a:lstStyle/>
        <a:p>
          <a:r>
            <a:rPr lang="en-US"/>
            <a:t>1. Mission of the Business Office</a:t>
          </a:r>
        </a:p>
      </dgm:t>
    </dgm:pt>
    <dgm:pt modelId="{2DEDC097-862E-48DA-AFCD-F8A68F9393BB}" type="parTrans" cxnId="{01BDC9CE-03D9-40E5-B977-A4709B40D756}">
      <dgm:prSet/>
      <dgm:spPr/>
      <dgm:t>
        <a:bodyPr/>
        <a:lstStyle/>
        <a:p>
          <a:endParaRPr lang="en-US"/>
        </a:p>
      </dgm:t>
    </dgm:pt>
    <dgm:pt modelId="{6CBC312D-F606-489E-83E3-D74F63872D8B}" type="sibTrans" cxnId="{01BDC9CE-03D9-40E5-B977-A4709B40D756}">
      <dgm:prSet/>
      <dgm:spPr/>
      <dgm:t>
        <a:bodyPr/>
        <a:lstStyle/>
        <a:p>
          <a:endParaRPr lang="en-US"/>
        </a:p>
      </dgm:t>
    </dgm:pt>
    <dgm:pt modelId="{1DFEE865-0BE0-47F9-AA59-B316D40024EE}">
      <dgm:prSet/>
      <dgm:spPr/>
      <dgm:t>
        <a:bodyPr/>
        <a:lstStyle/>
        <a:p>
          <a:r>
            <a:rPr lang="en-US"/>
            <a:t>2. Functions of the Business Office:</a:t>
          </a:r>
        </a:p>
      </dgm:t>
    </dgm:pt>
    <dgm:pt modelId="{CB089E3C-2D93-42B2-80D4-361F47337D00}" type="parTrans" cxnId="{4C26D08F-8431-4059-8BDF-18BE61A3F515}">
      <dgm:prSet/>
      <dgm:spPr/>
      <dgm:t>
        <a:bodyPr/>
        <a:lstStyle/>
        <a:p>
          <a:endParaRPr lang="en-US"/>
        </a:p>
      </dgm:t>
    </dgm:pt>
    <dgm:pt modelId="{2F15C791-DFC9-482F-8F20-5350EEFC414C}" type="sibTrans" cxnId="{4C26D08F-8431-4059-8BDF-18BE61A3F515}">
      <dgm:prSet/>
      <dgm:spPr/>
      <dgm:t>
        <a:bodyPr/>
        <a:lstStyle/>
        <a:p>
          <a:endParaRPr lang="en-US"/>
        </a:p>
      </dgm:t>
    </dgm:pt>
    <dgm:pt modelId="{97E054FA-2DB4-4BFD-A05C-354AB0FA9F48}">
      <dgm:prSet/>
      <dgm:spPr/>
      <dgm:t>
        <a:bodyPr/>
        <a:lstStyle/>
        <a:p>
          <a:r>
            <a:rPr lang="en-US"/>
            <a:t>Budgeting</a:t>
          </a:r>
        </a:p>
      </dgm:t>
    </dgm:pt>
    <dgm:pt modelId="{2F4CD6B5-ECD3-48DB-9F32-824063ADDA4F}" type="parTrans" cxnId="{566176F1-9F54-44FA-A7C0-14B650ACDB91}">
      <dgm:prSet/>
      <dgm:spPr/>
      <dgm:t>
        <a:bodyPr/>
        <a:lstStyle/>
        <a:p>
          <a:endParaRPr lang="en-US"/>
        </a:p>
      </dgm:t>
    </dgm:pt>
    <dgm:pt modelId="{CF05CC5B-A1B2-4A76-9752-B6FCB0C8C3CA}" type="sibTrans" cxnId="{566176F1-9F54-44FA-A7C0-14B650ACDB91}">
      <dgm:prSet/>
      <dgm:spPr/>
      <dgm:t>
        <a:bodyPr/>
        <a:lstStyle/>
        <a:p>
          <a:endParaRPr lang="en-US"/>
        </a:p>
      </dgm:t>
    </dgm:pt>
    <dgm:pt modelId="{2BEC8DAB-E291-4C77-8B4C-264976FCDDA3}">
      <dgm:prSet/>
      <dgm:spPr/>
      <dgm:t>
        <a:bodyPr/>
        <a:lstStyle/>
        <a:p>
          <a:r>
            <a:rPr lang="en-US"/>
            <a:t>Accounting &amp; Financial Reporting</a:t>
          </a:r>
        </a:p>
      </dgm:t>
    </dgm:pt>
    <dgm:pt modelId="{63ABC3DF-60A0-4425-BA3F-F89DEA5E3047}" type="parTrans" cxnId="{314E27F3-918E-48A9-A4CF-12FAE24973B7}">
      <dgm:prSet/>
      <dgm:spPr/>
      <dgm:t>
        <a:bodyPr/>
        <a:lstStyle/>
        <a:p>
          <a:endParaRPr lang="en-US"/>
        </a:p>
      </dgm:t>
    </dgm:pt>
    <dgm:pt modelId="{884BC30F-8531-446D-B957-0B265A2815EC}" type="sibTrans" cxnId="{314E27F3-918E-48A9-A4CF-12FAE24973B7}">
      <dgm:prSet/>
      <dgm:spPr/>
      <dgm:t>
        <a:bodyPr/>
        <a:lstStyle/>
        <a:p>
          <a:endParaRPr lang="en-US"/>
        </a:p>
      </dgm:t>
    </dgm:pt>
    <dgm:pt modelId="{E161D4EA-4E9D-4497-9ACC-EFEE73EB5EDC}">
      <dgm:prSet/>
      <dgm:spPr/>
      <dgm:t>
        <a:bodyPr/>
        <a:lstStyle/>
        <a:p>
          <a:r>
            <a:rPr lang="en-US"/>
            <a:t>Purchasing</a:t>
          </a:r>
        </a:p>
      </dgm:t>
    </dgm:pt>
    <dgm:pt modelId="{A6B1A370-4FB1-4B06-A69B-3639389092EB}" type="parTrans" cxnId="{51158A8C-2645-40CF-8006-BAFBB072D58E}">
      <dgm:prSet/>
      <dgm:spPr/>
      <dgm:t>
        <a:bodyPr/>
        <a:lstStyle/>
        <a:p>
          <a:endParaRPr lang="en-US"/>
        </a:p>
      </dgm:t>
    </dgm:pt>
    <dgm:pt modelId="{787C94F2-82FB-4E28-ADCE-7B10807522D8}" type="sibTrans" cxnId="{51158A8C-2645-40CF-8006-BAFBB072D58E}">
      <dgm:prSet/>
      <dgm:spPr/>
      <dgm:t>
        <a:bodyPr/>
        <a:lstStyle/>
        <a:p>
          <a:endParaRPr lang="en-US"/>
        </a:p>
      </dgm:t>
    </dgm:pt>
    <dgm:pt modelId="{4F4C9FE7-A248-4F42-B335-F217FC18897C}">
      <dgm:prSet/>
      <dgm:spPr/>
      <dgm:t>
        <a:bodyPr/>
        <a:lstStyle/>
        <a:p>
          <a:r>
            <a:rPr lang="en-US"/>
            <a:t>Payroll &amp; Employee Benefits</a:t>
          </a:r>
        </a:p>
      </dgm:t>
    </dgm:pt>
    <dgm:pt modelId="{E618879D-D2D1-4A98-8EE0-0E3DC61EB4A8}" type="parTrans" cxnId="{A8777826-C33E-455E-BA12-41485D6DDE2B}">
      <dgm:prSet/>
      <dgm:spPr/>
      <dgm:t>
        <a:bodyPr/>
        <a:lstStyle/>
        <a:p>
          <a:endParaRPr lang="en-US"/>
        </a:p>
      </dgm:t>
    </dgm:pt>
    <dgm:pt modelId="{4A3FD13C-A780-4636-9136-7D58A8CB6FF7}" type="sibTrans" cxnId="{A8777826-C33E-455E-BA12-41485D6DDE2B}">
      <dgm:prSet/>
      <dgm:spPr/>
      <dgm:t>
        <a:bodyPr/>
        <a:lstStyle/>
        <a:p>
          <a:endParaRPr lang="en-US"/>
        </a:p>
      </dgm:t>
    </dgm:pt>
    <dgm:pt modelId="{ACBA0F22-13DD-434A-AACD-758B13348A79}">
      <dgm:prSet/>
      <dgm:spPr/>
      <dgm:t>
        <a:bodyPr/>
        <a:lstStyle/>
        <a:p>
          <a:r>
            <a:rPr lang="en-US"/>
            <a:t>Facilities</a:t>
          </a:r>
        </a:p>
      </dgm:t>
    </dgm:pt>
    <dgm:pt modelId="{169DD282-7872-4617-8815-F98FE96CD093}" type="parTrans" cxnId="{BAEA1D0A-0A1F-4BAB-BAE6-A5B1631B15B0}">
      <dgm:prSet/>
      <dgm:spPr/>
      <dgm:t>
        <a:bodyPr/>
        <a:lstStyle/>
        <a:p>
          <a:endParaRPr lang="en-US"/>
        </a:p>
      </dgm:t>
    </dgm:pt>
    <dgm:pt modelId="{BC25733C-CC56-4989-9D33-EDD512570431}" type="sibTrans" cxnId="{BAEA1D0A-0A1F-4BAB-BAE6-A5B1631B15B0}">
      <dgm:prSet/>
      <dgm:spPr/>
      <dgm:t>
        <a:bodyPr/>
        <a:lstStyle/>
        <a:p>
          <a:endParaRPr lang="en-US"/>
        </a:p>
      </dgm:t>
    </dgm:pt>
    <dgm:pt modelId="{91E53EBD-A370-49B4-9FB1-6C7085AE2FB0}">
      <dgm:prSet/>
      <dgm:spPr/>
      <dgm:t>
        <a:bodyPr/>
        <a:lstStyle/>
        <a:p>
          <a:r>
            <a:rPr lang="en-US"/>
            <a:t>Risk Management</a:t>
          </a:r>
        </a:p>
      </dgm:t>
    </dgm:pt>
    <dgm:pt modelId="{AC7D4E16-3107-495E-8588-AA2B2AD74B73}" type="parTrans" cxnId="{14488C00-6DE5-4136-A9D7-9C0FE07CDECC}">
      <dgm:prSet/>
      <dgm:spPr/>
      <dgm:t>
        <a:bodyPr/>
        <a:lstStyle/>
        <a:p>
          <a:endParaRPr lang="en-US"/>
        </a:p>
      </dgm:t>
    </dgm:pt>
    <dgm:pt modelId="{79911CF0-5AFE-4390-BA69-EEC4F2549B11}" type="sibTrans" cxnId="{14488C00-6DE5-4136-A9D7-9C0FE07CDECC}">
      <dgm:prSet/>
      <dgm:spPr/>
      <dgm:t>
        <a:bodyPr/>
        <a:lstStyle/>
        <a:p>
          <a:endParaRPr lang="en-US"/>
        </a:p>
      </dgm:t>
    </dgm:pt>
    <dgm:pt modelId="{5052286D-8F73-42B7-967F-33782DDD56E4}">
      <dgm:prSet/>
      <dgm:spPr/>
      <dgm:t>
        <a:bodyPr/>
        <a:lstStyle/>
        <a:p>
          <a:r>
            <a:rPr lang="en-US"/>
            <a:t>Board &amp; Community Relations</a:t>
          </a:r>
        </a:p>
      </dgm:t>
    </dgm:pt>
    <dgm:pt modelId="{EEFC2B5E-5235-4E64-AA04-98337C8810DD}" type="parTrans" cxnId="{68B7276F-7B74-4D43-8C3A-82E290008587}">
      <dgm:prSet/>
      <dgm:spPr/>
      <dgm:t>
        <a:bodyPr/>
        <a:lstStyle/>
        <a:p>
          <a:endParaRPr lang="en-US"/>
        </a:p>
      </dgm:t>
    </dgm:pt>
    <dgm:pt modelId="{CBC364A1-58A5-4307-BF1E-7D834902267B}" type="sibTrans" cxnId="{68B7276F-7B74-4D43-8C3A-82E290008587}">
      <dgm:prSet/>
      <dgm:spPr/>
      <dgm:t>
        <a:bodyPr/>
        <a:lstStyle/>
        <a:p>
          <a:endParaRPr lang="en-US"/>
        </a:p>
      </dgm:t>
    </dgm:pt>
    <dgm:pt modelId="{7FB50BF1-6D8D-432C-BAFF-EF81AC5D3AA9}">
      <dgm:prSet/>
      <dgm:spPr/>
      <dgm:t>
        <a:bodyPr/>
        <a:lstStyle/>
        <a:p>
          <a:r>
            <a:rPr lang="en-US"/>
            <a:t>Food Service</a:t>
          </a:r>
        </a:p>
      </dgm:t>
    </dgm:pt>
    <dgm:pt modelId="{1E224152-2FB2-4448-9A21-6F3846551326}" type="parTrans" cxnId="{CE4EEBAE-461B-4190-A19D-40C377D23111}">
      <dgm:prSet/>
      <dgm:spPr/>
      <dgm:t>
        <a:bodyPr/>
        <a:lstStyle/>
        <a:p>
          <a:endParaRPr lang="en-US"/>
        </a:p>
      </dgm:t>
    </dgm:pt>
    <dgm:pt modelId="{FB933F79-4FF1-4F15-A8DC-3D1D6171CDA1}" type="sibTrans" cxnId="{CE4EEBAE-461B-4190-A19D-40C377D23111}">
      <dgm:prSet/>
      <dgm:spPr/>
      <dgm:t>
        <a:bodyPr/>
        <a:lstStyle/>
        <a:p>
          <a:endParaRPr lang="en-US"/>
        </a:p>
      </dgm:t>
    </dgm:pt>
    <dgm:pt modelId="{AA117205-6AB2-4A4A-A2D0-C19671DD7D29}">
      <dgm:prSet/>
      <dgm:spPr/>
      <dgm:t>
        <a:bodyPr/>
        <a:lstStyle/>
        <a:p>
          <a:r>
            <a:rPr lang="en-US"/>
            <a:t>Security</a:t>
          </a:r>
        </a:p>
      </dgm:t>
    </dgm:pt>
    <dgm:pt modelId="{CB5FFE1F-7395-4CB8-9E46-220F378B930F}" type="parTrans" cxnId="{183450EF-BAFC-4932-9951-D95080EAC189}">
      <dgm:prSet/>
      <dgm:spPr/>
      <dgm:t>
        <a:bodyPr/>
        <a:lstStyle/>
        <a:p>
          <a:endParaRPr lang="en-US"/>
        </a:p>
      </dgm:t>
    </dgm:pt>
    <dgm:pt modelId="{071A458F-1319-4DCF-9F97-66F855AAE172}" type="sibTrans" cxnId="{183450EF-BAFC-4932-9951-D95080EAC189}">
      <dgm:prSet/>
      <dgm:spPr/>
      <dgm:t>
        <a:bodyPr/>
        <a:lstStyle/>
        <a:p>
          <a:endParaRPr lang="en-US"/>
        </a:p>
      </dgm:t>
    </dgm:pt>
    <dgm:pt modelId="{85A3853B-79F6-41B5-8A04-5736062A9572}">
      <dgm:prSet/>
      <dgm:spPr/>
      <dgm:t>
        <a:bodyPr/>
        <a:lstStyle/>
        <a:p>
          <a:r>
            <a:rPr lang="en-US"/>
            <a:t>3. Fully Automated Business Operations</a:t>
          </a:r>
        </a:p>
      </dgm:t>
    </dgm:pt>
    <dgm:pt modelId="{7A5F7C8E-DFC3-4583-BF0C-EA7120E4D5AD}" type="parTrans" cxnId="{4C8345FD-32DE-474B-A14B-75D6BABE4792}">
      <dgm:prSet/>
      <dgm:spPr/>
      <dgm:t>
        <a:bodyPr/>
        <a:lstStyle/>
        <a:p>
          <a:endParaRPr lang="en-US"/>
        </a:p>
      </dgm:t>
    </dgm:pt>
    <dgm:pt modelId="{57AD515B-F5FE-446B-9F87-249FF871792E}" type="sibTrans" cxnId="{4C8345FD-32DE-474B-A14B-75D6BABE4792}">
      <dgm:prSet/>
      <dgm:spPr/>
      <dgm:t>
        <a:bodyPr/>
        <a:lstStyle/>
        <a:p>
          <a:endParaRPr lang="en-US"/>
        </a:p>
      </dgm:t>
    </dgm:pt>
    <dgm:pt modelId="{88F5F042-9CC5-4E5F-88B4-F831F7702547}" type="pres">
      <dgm:prSet presAssocID="{F3E1781B-7C23-43F1-A64D-42EF3151CF01}" presName="diagram" presStyleCnt="0">
        <dgm:presLayoutVars>
          <dgm:dir/>
          <dgm:resizeHandles val="exact"/>
        </dgm:presLayoutVars>
      </dgm:prSet>
      <dgm:spPr/>
      <dgm:t>
        <a:bodyPr/>
        <a:lstStyle/>
        <a:p>
          <a:endParaRPr lang="en-US"/>
        </a:p>
      </dgm:t>
    </dgm:pt>
    <dgm:pt modelId="{4CB9D693-E816-4898-9D71-CBDF0AE53A88}" type="pres">
      <dgm:prSet presAssocID="{9CA78C6D-CB7C-4E09-B94F-BD5A481468F6}" presName="node" presStyleLbl="node1" presStyleIdx="0" presStyleCnt="3">
        <dgm:presLayoutVars>
          <dgm:bulletEnabled val="1"/>
        </dgm:presLayoutVars>
      </dgm:prSet>
      <dgm:spPr/>
      <dgm:t>
        <a:bodyPr/>
        <a:lstStyle/>
        <a:p>
          <a:endParaRPr lang="en-US"/>
        </a:p>
      </dgm:t>
    </dgm:pt>
    <dgm:pt modelId="{4FAE49B2-1DEC-4EB6-B815-E57494E36271}" type="pres">
      <dgm:prSet presAssocID="{6CBC312D-F606-489E-83E3-D74F63872D8B}" presName="sibTrans" presStyleCnt="0"/>
      <dgm:spPr/>
    </dgm:pt>
    <dgm:pt modelId="{EB00B778-97CB-4311-9935-58CFB2D48D79}" type="pres">
      <dgm:prSet presAssocID="{1DFEE865-0BE0-47F9-AA59-B316D40024EE}" presName="node" presStyleLbl="node1" presStyleIdx="1" presStyleCnt="3">
        <dgm:presLayoutVars>
          <dgm:bulletEnabled val="1"/>
        </dgm:presLayoutVars>
      </dgm:prSet>
      <dgm:spPr/>
      <dgm:t>
        <a:bodyPr/>
        <a:lstStyle/>
        <a:p>
          <a:endParaRPr lang="en-US"/>
        </a:p>
      </dgm:t>
    </dgm:pt>
    <dgm:pt modelId="{E1B96F2D-D716-4A4E-B33D-68151EAE7025}" type="pres">
      <dgm:prSet presAssocID="{2F15C791-DFC9-482F-8F20-5350EEFC414C}" presName="sibTrans" presStyleCnt="0"/>
      <dgm:spPr/>
    </dgm:pt>
    <dgm:pt modelId="{9D8AB167-A09F-4214-B8AD-02D11C85A46A}" type="pres">
      <dgm:prSet presAssocID="{85A3853B-79F6-41B5-8A04-5736062A9572}" presName="node" presStyleLbl="node1" presStyleIdx="2" presStyleCnt="3">
        <dgm:presLayoutVars>
          <dgm:bulletEnabled val="1"/>
        </dgm:presLayoutVars>
      </dgm:prSet>
      <dgm:spPr/>
      <dgm:t>
        <a:bodyPr/>
        <a:lstStyle/>
        <a:p>
          <a:endParaRPr lang="en-US"/>
        </a:p>
      </dgm:t>
    </dgm:pt>
  </dgm:ptLst>
  <dgm:cxnLst>
    <dgm:cxn modelId="{4C26D08F-8431-4059-8BDF-18BE61A3F515}" srcId="{F3E1781B-7C23-43F1-A64D-42EF3151CF01}" destId="{1DFEE865-0BE0-47F9-AA59-B316D40024EE}" srcOrd="1" destOrd="0" parTransId="{CB089E3C-2D93-42B2-80D4-361F47337D00}" sibTransId="{2F15C791-DFC9-482F-8F20-5350EEFC414C}"/>
    <dgm:cxn modelId="{CE4EEBAE-461B-4190-A19D-40C377D23111}" srcId="{1DFEE865-0BE0-47F9-AA59-B316D40024EE}" destId="{7FB50BF1-6D8D-432C-BAFF-EF81AC5D3AA9}" srcOrd="7" destOrd="0" parTransId="{1E224152-2FB2-4448-9A21-6F3846551326}" sibTransId="{FB933F79-4FF1-4F15-A8DC-3D1D6171CDA1}"/>
    <dgm:cxn modelId="{BAEA1D0A-0A1F-4BAB-BAE6-A5B1631B15B0}" srcId="{1DFEE865-0BE0-47F9-AA59-B316D40024EE}" destId="{ACBA0F22-13DD-434A-AACD-758B13348A79}" srcOrd="4" destOrd="0" parTransId="{169DD282-7872-4617-8815-F98FE96CD093}" sibTransId="{BC25733C-CC56-4989-9D33-EDD512570431}"/>
    <dgm:cxn modelId="{A8777826-C33E-455E-BA12-41485D6DDE2B}" srcId="{1DFEE865-0BE0-47F9-AA59-B316D40024EE}" destId="{4F4C9FE7-A248-4F42-B335-F217FC18897C}" srcOrd="3" destOrd="0" parTransId="{E618879D-D2D1-4A98-8EE0-0E3DC61EB4A8}" sibTransId="{4A3FD13C-A780-4636-9136-7D58A8CB6FF7}"/>
    <dgm:cxn modelId="{A9A43C2F-094C-493B-BC9F-87535A4DB189}" type="presOf" srcId="{91E53EBD-A370-49B4-9FB1-6C7085AE2FB0}" destId="{EB00B778-97CB-4311-9935-58CFB2D48D79}" srcOrd="0" destOrd="6" presId="urn:microsoft.com/office/officeart/2005/8/layout/default"/>
    <dgm:cxn modelId="{566176F1-9F54-44FA-A7C0-14B650ACDB91}" srcId="{1DFEE865-0BE0-47F9-AA59-B316D40024EE}" destId="{97E054FA-2DB4-4BFD-A05C-354AB0FA9F48}" srcOrd="0" destOrd="0" parTransId="{2F4CD6B5-ECD3-48DB-9F32-824063ADDA4F}" sibTransId="{CF05CC5B-A1B2-4A76-9752-B6FCB0C8C3CA}"/>
    <dgm:cxn modelId="{183450EF-BAFC-4932-9951-D95080EAC189}" srcId="{1DFEE865-0BE0-47F9-AA59-B316D40024EE}" destId="{AA117205-6AB2-4A4A-A2D0-C19671DD7D29}" srcOrd="8" destOrd="0" parTransId="{CB5FFE1F-7395-4CB8-9E46-220F378B930F}" sibTransId="{071A458F-1319-4DCF-9F97-66F855AAE172}"/>
    <dgm:cxn modelId="{85BE5F4C-C74D-4086-80D5-F175E6734DF4}" type="presOf" srcId="{E161D4EA-4E9D-4497-9ACC-EFEE73EB5EDC}" destId="{EB00B778-97CB-4311-9935-58CFB2D48D79}" srcOrd="0" destOrd="3" presId="urn:microsoft.com/office/officeart/2005/8/layout/default"/>
    <dgm:cxn modelId="{6304BE5E-5DD1-402C-89F5-F75FE64CA97C}" type="presOf" srcId="{2BEC8DAB-E291-4C77-8B4C-264976FCDDA3}" destId="{EB00B778-97CB-4311-9935-58CFB2D48D79}" srcOrd="0" destOrd="2" presId="urn:microsoft.com/office/officeart/2005/8/layout/default"/>
    <dgm:cxn modelId="{0ADB0B65-E640-4D62-B2FA-495C45857FEF}" type="presOf" srcId="{F3E1781B-7C23-43F1-A64D-42EF3151CF01}" destId="{88F5F042-9CC5-4E5F-88B4-F831F7702547}" srcOrd="0" destOrd="0" presId="urn:microsoft.com/office/officeart/2005/8/layout/default"/>
    <dgm:cxn modelId="{D1CE346D-A2C1-45C1-BA64-7433508484BD}" type="presOf" srcId="{ACBA0F22-13DD-434A-AACD-758B13348A79}" destId="{EB00B778-97CB-4311-9935-58CFB2D48D79}" srcOrd="0" destOrd="5" presId="urn:microsoft.com/office/officeart/2005/8/layout/default"/>
    <dgm:cxn modelId="{68B7276F-7B74-4D43-8C3A-82E290008587}" srcId="{1DFEE865-0BE0-47F9-AA59-B316D40024EE}" destId="{5052286D-8F73-42B7-967F-33782DDD56E4}" srcOrd="6" destOrd="0" parTransId="{EEFC2B5E-5235-4E64-AA04-98337C8810DD}" sibTransId="{CBC364A1-58A5-4307-BF1E-7D834902267B}"/>
    <dgm:cxn modelId="{14488C00-6DE5-4136-A9D7-9C0FE07CDECC}" srcId="{1DFEE865-0BE0-47F9-AA59-B316D40024EE}" destId="{91E53EBD-A370-49B4-9FB1-6C7085AE2FB0}" srcOrd="5" destOrd="0" parTransId="{AC7D4E16-3107-495E-8588-AA2B2AD74B73}" sibTransId="{79911CF0-5AFE-4390-BA69-EEC4F2549B11}"/>
    <dgm:cxn modelId="{D4F61EE9-BA78-4DFC-85E3-95B605E33879}" type="presOf" srcId="{1DFEE865-0BE0-47F9-AA59-B316D40024EE}" destId="{EB00B778-97CB-4311-9935-58CFB2D48D79}" srcOrd="0" destOrd="0" presId="urn:microsoft.com/office/officeart/2005/8/layout/default"/>
    <dgm:cxn modelId="{F4F930AA-3F55-466A-BA89-9B1A01CC3BFF}" type="presOf" srcId="{9CA78C6D-CB7C-4E09-B94F-BD5A481468F6}" destId="{4CB9D693-E816-4898-9D71-CBDF0AE53A88}" srcOrd="0" destOrd="0" presId="urn:microsoft.com/office/officeart/2005/8/layout/default"/>
    <dgm:cxn modelId="{1BDE6FD8-086E-4B08-B77E-0DB5C639B400}" type="presOf" srcId="{97E054FA-2DB4-4BFD-A05C-354AB0FA9F48}" destId="{EB00B778-97CB-4311-9935-58CFB2D48D79}" srcOrd="0" destOrd="1" presId="urn:microsoft.com/office/officeart/2005/8/layout/default"/>
    <dgm:cxn modelId="{1E4ED348-D09E-48D0-B678-7F13B150C3CD}" type="presOf" srcId="{85A3853B-79F6-41B5-8A04-5736062A9572}" destId="{9D8AB167-A09F-4214-B8AD-02D11C85A46A}" srcOrd="0" destOrd="0" presId="urn:microsoft.com/office/officeart/2005/8/layout/default"/>
    <dgm:cxn modelId="{B496A29F-9EC6-4BBB-9114-5EB6982B379C}" type="presOf" srcId="{AA117205-6AB2-4A4A-A2D0-C19671DD7D29}" destId="{EB00B778-97CB-4311-9935-58CFB2D48D79}" srcOrd="0" destOrd="9" presId="urn:microsoft.com/office/officeart/2005/8/layout/default"/>
    <dgm:cxn modelId="{51158A8C-2645-40CF-8006-BAFBB072D58E}" srcId="{1DFEE865-0BE0-47F9-AA59-B316D40024EE}" destId="{E161D4EA-4E9D-4497-9ACC-EFEE73EB5EDC}" srcOrd="2" destOrd="0" parTransId="{A6B1A370-4FB1-4B06-A69B-3639389092EB}" sibTransId="{787C94F2-82FB-4E28-ADCE-7B10807522D8}"/>
    <dgm:cxn modelId="{4C8345FD-32DE-474B-A14B-75D6BABE4792}" srcId="{F3E1781B-7C23-43F1-A64D-42EF3151CF01}" destId="{85A3853B-79F6-41B5-8A04-5736062A9572}" srcOrd="2" destOrd="0" parTransId="{7A5F7C8E-DFC3-4583-BF0C-EA7120E4D5AD}" sibTransId="{57AD515B-F5FE-446B-9F87-249FF871792E}"/>
    <dgm:cxn modelId="{176FD9CD-445D-4236-A0A3-88C73CA17F86}" type="presOf" srcId="{7FB50BF1-6D8D-432C-BAFF-EF81AC5D3AA9}" destId="{EB00B778-97CB-4311-9935-58CFB2D48D79}" srcOrd="0" destOrd="8" presId="urn:microsoft.com/office/officeart/2005/8/layout/default"/>
    <dgm:cxn modelId="{2CD3EFC0-2BF8-4129-8F46-511B31C6B686}" type="presOf" srcId="{4F4C9FE7-A248-4F42-B335-F217FC18897C}" destId="{EB00B778-97CB-4311-9935-58CFB2D48D79}" srcOrd="0" destOrd="4" presId="urn:microsoft.com/office/officeart/2005/8/layout/default"/>
    <dgm:cxn modelId="{56ACC1A2-354F-4D09-A06D-EA2DB5E3C822}" type="presOf" srcId="{5052286D-8F73-42B7-967F-33782DDD56E4}" destId="{EB00B778-97CB-4311-9935-58CFB2D48D79}" srcOrd="0" destOrd="7" presId="urn:microsoft.com/office/officeart/2005/8/layout/default"/>
    <dgm:cxn modelId="{01BDC9CE-03D9-40E5-B977-A4709B40D756}" srcId="{F3E1781B-7C23-43F1-A64D-42EF3151CF01}" destId="{9CA78C6D-CB7C-4E09-B94F-BD5A481468F6}" srcOrd="0" destOrd="0" parTransId="{2DEDC097-862E-48DA-AFCD-F8A68F9393BB}" sibTransId="{6CBC312D-F606-489E-83E3-D74F63872D8B}"/>
    <dgm:cxn modelId="{314E27F3-918E-48A9-A4CF-12FAE24973B7}" srcId="{1DFEE865-0BE0-47F9-AA59-B316D40024EE}" destId="{2BEC8DAB-E291-4C77-8B4C-264976FCDDA3}" srcOrd="1" destOrd="0" parTransId="{63ABC3DF-60A0-4425-BA3F-F89DEA5E3047}" sibTransId="{884BC30F-8531-446D-B957-0B265A2815EC}"/>
    <dgm:cxn modelId="{670A09CE-B2E2-4801-8285-7536C872DDEC}" type="presParOf" srcId="{88F5F042-9CC5-4E5F-88B4-F831F7702547}" destId="{4CB9D693-E816-4898-9D71-CBDF0AE53A88}" srcOrd="0" destOrd="0" presId="urn:microsoft.com/office/officeart/2005/8/layout/default"/>
    <dgm:cxn modelId="{973A3EFF-C4CA-4834-BA91-A7D0EC0A1AB2}" type="presParOf" srcId="{88F5F042-9CC5-4E5F-88B4-F831F7702547}" destId="{4FAE49B2-1DEC-4EB6-B815-E57494E36271}" srcOrd="1" destOrd="0" presId="urn:microsoft.com/office/officeart/2005/8/layout/default"/>
    <dgm:cxn modelId="{52C3017B-5E14-43C9-8E6F-6A4C76537FFB}" type="presParOf" srcId="{88F5F042-9CC5-4E5F-88B4-F831F7702547}" destId="{EB00B778-97CB-4311-9935-58CFB2D48D79}" srcOrd="2" destOrd="0" presId="urn:microsoft.com/office/officeart/2005/8/layout/default"/>
    <dgm:cxn modelId="{F7D903C4-07BF-42E3-822B-E8974FD20E7B}" type="presParOf" srcId="{88F5F042-9CC5-4E5F-88B4-F831F7702547}" destId="{E1B96F2D-D716-4A4E-B33D-68151EAE7025}" srcOrd="3" destOrd="0" presId="urn:microsoft.com/office/officeart/2005/8/layout/default"/>
    <dgm:cxn modelId="{04D80174-5606-4689-ABF1-276E2EC67F24}" type="presParOf" srcId="{88F5F042-9CC5-4E5F-88B4-F831F7702547}" destId="{9D8AB167-A09F-4214-B8AD-02D11C85A46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A6387E-323C-4D01-BDC0-16598FA4FCD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8CB7DE1-6DA0-495A-8273-F0A374EBDD3D}">
      <dgm:prSet/>
      <dgm:spPr/>
      <dgm:t>
        <a:bodyPr/>
        <a:lstStyle/>
        <a:p>
          <a:r>
            <a:rPr lang="en-US"/>
            <a:t>PCI Ongoing District Facilities Cleaning Updates </a:t>
          </a:r>
        </a:p>
      </dgm:t>
    </dgm:pt>
    <dgm:pt modelId="{BCD98C44-4C6C-4D79-91C7-A9D99B9F16F8}" type="parTrans" cxnId="{CD1B657E-718C-4410-BC9B-4269EA9D0B15}">
      <dgm:prSet/>
      <dgm:spPr/>
      <dgm:t>
        <a:bodyPr/>
        <a:lstStyle/>
        <a:p>
          <a:endParaRPr lang="en-US"/>
        </a:p>
      </dgm:t>
    </dgm:pt>
    <dgm:pt modelId="{B035FD9C-6E6E-470A-931C-71D0AEC6D655}" type="sibTrans" cxnId="{CD1B657E-718C-4410-BC9B-4269EA9D0B15}">
      <dgm:prSet/>
      <dgm:spPr/>
      <dgm:t>
        <a:bodyPr/>
        <a:lstStyle/>
        <a:p>
          <a:endParaRPr lang="en-US"/>
        </a:p>
      </dgm:t>
    </dgm:pt>
    <dgm:pt modelId="{337C833B-A4A3-48F2-8D9F-DAA0975D93E6}">
      <dgm:prSet/>
      <dgm:spPr/>
      <dgm:t>
        <a:bodyPr/>
        <a:lstStyle/>
        <a:p>
          <a:r>
            <a:rPr lang="en-US"/>
            <a:t>Landscaping – District-wide </a:t>
          </a:r>
        </a:p>
      </dgm:t>
    </dgm:pt>
    <dgm:pt modelId="{E3865941-18D5-4A90-B34C-AAEF4378D6E9}" type="parTrans" cxnId="{1BF8BC51-359A-49A9-8466-B69D2EC45B6E}">
      <dgm:prSet/>
      <dgm:spPr/>
      <dgm:t>
        <a:bodyPr/>
        <a:lstStyle/>
        <a:p>
          <a:endParaRPr lang="en-US"/>
        </a:p>
      </dgm:t>
    </dgm:pt>
    <dgm:pt modelId="{163E39A1-1E86-4187-872E-695FCAD2AF72}" type="sibTrans" cxnId="{1BF8BC51-359A-49A9-8466-B69D2EC45B6E}">
      <dgm:prSet/>
      <dgm:spPr/>
      <dgm:t>
        <a:bodyPr/>
        <a:lstStyle/>
        <a:p>
          <a:endParaRPr lang="en-US"/>
        </a:p>
      </dgm:t>
    </dgm:pt>
    <dgm:pt modelId="{016468A0-6720-4BDD-986F-8600572740FC}">
      <dgm:prSet/>
      <dgm:spPr/>
      <dgm:t>
        <a:bodyPr/>
        <a:lstStyle/>
        <a:p>
          <a:r>
            <a:rPr lang="en-US"/>
            <a:t>Internal renovation projects:- </a:t>
          </a:r>
        </a:p>
      </dgm:t>
    </dgm:pt>
    <dgm:pt modelId="{D14A130F-8BB1-4740-B74C-CFAB90F306FE}" type="parTrans" cxnId="{00087522-3FD4-44B3-B14F-1BCA5E5FC219}">
      <dgm:prSet/>
      <dgm:spPr/>
      <dgm:t>
        <a:bodyPr/>
        <a:lstStyle/>
        <a:p>
          <a:endParaRPr lang="en-US"/>
        </a:p>
      </dgm:t>
    </dgm:pt>
    <dgm:pt modelId="{EFD4D993-BC6B-4B5D-9782-CA52E70F4A4D}" type="sibTrans" cxnId="{00087522-3FD4-44B3-B14F-1BCA5E5FC219}">
      <dgm:prSet/>
      <dgm:spPr/>
      <dgm:t>
        <a:bodyPr/>
        <a:lstStyle/>
        <a:p>
          <a:endParaRPr lang="en-US"/>
        </a:p>
      </dgm:t>
    </dgm:pt>
    <dgm:pt modelId="{A7C82C0F-2EDE-4746-99A6-521F7BD533EC}">
      <dgm:prSet/>
      <dgm:spPr/>
      <dgm:t>
        <a:bodyPr/>
        <a:lstStyle/>
        <a:p>
          <a:r>
            <a:rPr lang="en-US" b="1"/>
            <a:t>Central Elm School </a:t>
          </a:r>
          <a:endParaRPr lang="en-US"/>
        </a:p>
      </dgm:t>
    </dgm:pt>
    <dgm:pt modelId="{D017E69E-28A9-43F5-B8C7-6B69856F6BF2}" type="parTrans" cxnId="{91014E2E-19B6-49A4-9C77-B5DC68C8D288}">
      <dgm:prSet/>
      <dgm:spPr/>
      <dgm:t>
        <a:bodyPr/>
        <a:lstStyle/>
        <a:p>
          <a:endParaRPr lang="en-US"/>
        </a:p>
      </dgm:t>
    </dgm:pt>
    <dgm:pt modelId="{EEEC641D-6595-489C-8B19-A84CFC59681F}" type="sibTrans" cxnId="{91014E2E-19B6-49A4-9C77-B5DC68C8D288}">
      <dgm:prSet/>
      <dgm:spPr/>
      <dgm:t>
        <a:bodyPr/>
        <a:lstStyle/>
        <a:p>
          <a:endParaRPr lang="en-US"/>
        </a:p>
      </dgm:t>
    </dgm:pt>
    <dgm:pt modelId="{9B97DB38-7A91-4A86-AB73-CCE51BD0CC76}">
      <dgm:prSet/>
      <dgm:spPr/>
      <dgm:t>
        <a:bodyPr/>
        <a:lstStyle/>
        <a:p>
          <a:r>
            <a:rPr lang="en-US" b="1"/>
            <a:t>STEM, Oakwood </a:t>
          </a:r>
          <a:endParaRPr lang="en-US"/>
        </a:p>
      </dgm:t>
    </dgm:pt>
    <dgm:pt modelId="{65CFA7E0-BCDC-452D-8E11-88A67AB52FAC}" type="parTrans" cxnId="{8813D4BB-B5B7-4714-AD33-D976CCB5D562}">
      <dgm:prSet/>
      <dgm:spPr/>
      <dgm:t>
        <a:bodyPr/>
        <a:lstStyle/>
        <a:p>
          <a:endParaRPr lang="en-US"/>
        </a:p>
      </dgm:t>
    </dgm:pt>
    <dgm:pt modelId="{0DA79FEE-D4A8-4EFF-8655-B836381C7D61}" type="sibTrans" cxnId="{8813D4BB-B5B7-4714-AD33-D976CCB5D562}">
      <dgm:prSet/>
      <dgm:spPr/>
      <dgm:t>
        <a:bodyPr/>
        <a:lstStyle/>
        <a:p>
          <a:endParaRPr lang="en-US"/>
        </a:p>
      </dgm:t>
    </dgm:pt>
    <dgm:pt modelId="{0A022C2A-A1AC-49A3-B496-96A2A877FB8B}">
      <dgm:prSet/>
      <dgm:spPr/>
      <dgm:t>
        <a:bodyPr/>
        <a:lstStyle/>
        <a:p>
          <a:r>
            <a:rPr lang="en-US" b="1"/>
            <a:t>123 Cleveland Street      </a:t>
          </a:r>
          <a:endParaRPr lang="en-US"/>
        </a:p>
      </dgm:t>
    </dgm:pt>
    <dgm:pt modelId="{949DC408-0ECA-4FF2-A378-EDFC4ED28E46}" type="parTrans" cxnId="{0930B2CA-2E34-4A67-A085-890E36A60DF5}">
      <dgm:prSet/>
      <dgm:spPr/>
      <dgm:t>
        <a:bodyPr/>
        <a:lstStyle/>
        <a:p>
          <a:endParaRPr lang="en-US"/>
        </a:p>
      </dgm:t>
    </dgm:pt>
    <dgm:pt modelId="{8A11CFFB-2FA2-4DA1-8A92-088B6B30FAB1}" type="sibTrans" cxnId="{0930B2CA-2E34-4A67-A085-890E36A60DF5}">
      <dgm:prSet/>
      <dgm:spPr/>
      <dgm:t>
        <a:bodyPr/>
        <a:lstStyle/>
        <a:p>
          <a:endParaRPr lang="en-US"/>
        </a:p>
      </dgm:t>
    </dgm:pt>
    <dgm:pt modelId="{D8E4AF5F-649B-4307-BE2C-D67CC0968ABC}">
      <dgm:prSet/>
      <dgm:spPr/>
      <dgm:t>
        <a:bodyPr/>
        <a:lstStyle/>
        <a:p>
          <a:r>
            <a:rPr lang="en-US"/>
            <a:t>General Summer Cleaning- scheduled &amp; ongoing  </a:t>
          </a:r>
        </a:p>
      </dgm:t>
    </dgm:pt>
    <dgm:pt modelId="{1EF3E64E-3021-41DF-8A8A-282C3813423F}" type="parTrans" cxnId="{05B593D4-C44E-4027-9A9D-283AF34102BE}">
      <dgm:prSet/>
      <dgm:spPr/>
      <dgm:t>
        <a:bodyPr/>
        <a:lstStyle/>
        <a:p>
          <a:endParaRPr lang="en-US"/>
        </a:p>
      </dgm:t>
    </dgm:pt>
    <dgm:pt modelId="{C61EE6FC-3E7B-4187-97AA-2D74F6FE7E64}" type="sibTrans" cxnId="{05B593D4-C44E-4027-9A9D-283AF34102BE}">
      <dgm:prSet/>
      <dgm:spPr/>
      <dgm:t>
        <a:bodyPr/>
        <a:lstStyle/>
        <a:p>
          <a:endParaRPr lang="en-US"/>
        </a:p>
      </dgm:t>
    </dgm:pt>
    <dgm:pt modelId="{C45BE9BF-4BA4-4FAC-B407-58D1C9E64713}" type="pres">
      <dgm:prSet presAssocID="{5FA6387E-323C-4D01-BDC0-16598FA4FCDF}" presName="root" presStyleCnt="0">
        <dgm:presLayoutVars>
          <dgm:dir/>
          <dgm:resizeHandles val="exact"/>
        </dgm:presLayoutVars>
      </dgm:prSet>
      <dgm:spPr/>
      <dgm:t>
        <a:bodyPr/>
        <a:lstStyle/>
        <a:p>
          <a:endParaRPr lang="en-US"/>
        </a:p>
      </dgm:t>
    </dgm:pt>
    <dgm:pt modelId="{7EFF951E-1A15-41BD-88CD-05290D399202}" type="pres">
      <dgm:prSet presAssocID="{D8CB7DE1-6DA0-495A-8273-F0A374EBDD3D}" presName="compNode" presStyleCnt="0"/>
      <dgm:spPr/>
    </dgm:pt>
    <dgm:pt modelId="{780429E8-8F2E-43B1-8506-4342764A06D3}" type="pres">
      <dgm:prSet presAssocID="{D8CB7DE1-6DA0-495A-8273-F0A374EBDD3D}" presName="bgRect" presStyleLbl="bgShp" presStyleIdx="0" presStyleCnt="7"/>
      <dgm:spPr/>
    </dgm:pt>
    <dgm:pt modelId="{5D647FD6-EC1E-4F0B-B250-C00EFD494B5E}" type="pres">
      <dgm:prSet presAssocID="{D8CB7DE1-6DA0-495A-8273-F0A374EBDD3D}"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Deciduous tree"/>
        </a:ext>
      </dgm:extLst>
    </dgm:pt>
    <dgm:pt modelId="{75948F88-A210-477C-8068-8428E4437B6E}" type="pres">
      <dgm:prSet presAssocID="{D8CB7DE1-6DA0-495A-8273-F0A374EBDD3D}" presName="spaceRect" presStyleCnt="0"/>
      <dgm:spPr/>
    </dgm:pt>
    <dgm:pt modelId="{72C284B9-DE45-4E2C-8D19-D8D143FC1518}" type="pres">
      <dgm:prSet presAssocID="{D8CB7DE1-6DA0-495A-8273-F0A374EBDD3D}" presName="parTx" presStyleLbl="revTx" presStyleIdx="0" presStyleCnt="7">
        <dgm:presLayoutVars>
          <dgm:chMax val="0"/>
          <dgm:chPref val="0"/>
        </dgm:presLayoutVars>
      </dgm:prSet>
      <dgm:spPr/>
      <dgm:t>
        <a:bodyPr/>
        <a:lstStyle/>
        <a:p>
          <a:endParaRPr lang="en-US"/>
        </a:p>
      </dgm:t>
    </dgm:pt>
    <dgm:pt modelId="{2296B7EC-A336-4FE8-BF5D-8B758CB4E72C}" type="pres">
      <dgm:prSet presAssocID="{B035FD9C-6E6E-470A-931C-71D0AEC6D655}" presName="sibTrans" presStyleCnt="0"/>
      <dgm:spPr/>
    </dgm:pt>
    <dgm:pt modelId="{4CFE7733-FF0D-4D7E-8EF2-74F347F95BE4}" type="pres">
      <dgm:prSet presAssocID="{337C833B-A4A3-48F2-8D9F-DAA0975D93E6}" presName="compNode" presStyleCnt="0"/>
      <dgm:spPr/>
    </dgm:pt>
    <dgm:pt modelId="{912E91B9-479F-4CD5-BBCC-5ABBFC65DD4D}" type="pres">
      <dgm:prSet presAssocID="{337C833B-A4A3-48F2-8D9F-DAA0975D93E6}" presName="bgRect" presStyleLbl="bgShp" presStyleIdx="1" presStyleCnt="7"/>
      <dgm:spPr/>
    </dgm:pt>
    <dgm:pt modelId="{A3A20F0F-A1D7-438A-8C87-455E94541462}" type="pres">
      <dgm:prSet presAssocID="{337C833B-A4A3-48F2-8D9F-DAA0975D93E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Jack hammer"/>
        </a:ext>
      </dgm:extLst>
    </dgm:pt>
    <dgm:pt modelId="{BB0637CB-CBCF-4085-A177-908944850129}" type="pres">
      <dgm:prSet presAssocID="{337C833B-A4A3-48F2-8D9F-DAA0975D93E6}" presName="spaceRect" presStyleCnt="0"/>
      <dgm:spPr/>
    </dgm:pt>
    <dgm:pt modelId="{567C86CF-4B2D-4394-8FB3-EFE7A8531B71}" type="pres">
      <dgm:prSet presAssocID="{337C833B-A4A3-48F2-8D9F-DAA0975D93E6}" presName="parTx" presStyleLbl="revTx" presStyleIdx="1" presStyleCnt="7">
        <dgm:presLayoutVars>
          <dgm:chMax val="0"/>
          <dgm:chPref val="0"/>
        </dgm:presLayoutVars>
      </dgm:prSet>
      <dgm:spPr/>
      <dgm:t>
        <a:bodyPr/>
        <a:lstStyle/>
        <a:p>
          <a:endParaRPr lang="en-US"/>
        </a:p>
      </dgm:t>
    </dgm:pt>
    <dgm:pt modelId="{ED0D2541-86BD-4205-A8D5-E54B6051CF22}" type="pres">
      <dgm:prSet presAssocID="{163E39A1-1E86-4187-872E-695FCAD2AF72}" presName="sibTrans" presStyleCnt="0"/>
      <dgm:spPr/>
    </dgm:pt>
    <dgm:pt modelId="{C0BB7FCC-E1B0-4845-898A-4A93A2371175}" type="pres">
      <dgm:prSet presAssocID="{016468A0-6720-4BDD-986F-8600572740FC}" presName="compNode" presStyleCnt="0"/>
      <dgm:spPr/>
    </dgm:pt>
    <dgm:pt modelId="{2965629D-4877-46BB-8993-9EAD5CD277AF}" type="pres">
      <dgm:prSet presAssocID="{016468A0-6720-4BDD-986F-8600572740FC}" presName="bgRect" presStyleLbl="bgShp" presStyleIdx="2" presStyleCnt="7"/>
      <dgm:spPr/>
    </dgm:pt>
    <dgm:pt modelId="{3C524DB6-897E-4F86-97E3-970E101C5F10}" type="pres">
      <dgm:prSet presAssocID="{016468A0-6720-4BDD-986F-8600572740FC}"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Books"/>
        </a:ext>
      </dgm:extLst>
    </dgm:pt>
    <dgm:pt modelId="{7458CE01-0A3A-43B0-8687-DC34783DCAC2}" type="pres">
      <dgm:prSet presAssocID="{016468A0-6720-4BDD-986F-8600572740FC}" presName="spaceRect" presStyleCnt="0"/>
      <dgm:spPr/>
    </dgm:pt>
    <dgm:pt modelId="{2997FCA7-414A-444B-AAA7-B7C78F4C8C0E}" type="pres">
      <dgm:prSet presAssocID="{016468A0-6720-4BDD-986F-8600572740FC}" presName="parTx" presStyleLbl="revTx" presStyleIdx="2" presStyleCnt="7">
        <dgm:presLayoutVars>
          <dgm:chMax val="0"/>
          <dgm:chPref val="0"/>
        </dgm:presLayoutVars>
      </dgm:prSet>
      <dgm:spPr/>
      <dgm:t>
        <a:bodyPr/>
        <a:lstStyle/>
        <a:p>
          <a:endParaRPr lang="en-US"/>
        </a:p>
      </dgm:t>
    </dgm:pt>
    <dgm:pt modelId="{34F6A3A0-B13C-4672-AE9A-F2C530457971}" type="pres">
      <dgm:prSet presAssocID="{EFD4D993-BC6B-4B5D-9782-CA52E70F4A4D}" presName="sibTrans" presStyleCnt="0"/>
      <dgm:spPr/>
    </dgm:pt>
    <dgm:pt modelId="{074E6FE7-0088-4D27-9BE0-68F76ABBE9CA}" type="pres">
      <dgm:prSet presAssocID="{A7C82C0F-2EDE-4746-99A6-521F7BD533EC}" presName="compNode" presStyleCnt="0"/>
      <dgm:spPr/>
    </dgm:pt>
    <dgm:pt modelId="{290D02A1-36E0-4098-A84D-6BF3F3B3FFAB}" type="pres">
      <dgm:prSet presAssocID="{A7C82C0F-2EDE-4746-99A6-521F7BD533EC}" presName="bgRect" presStyleLbl="bgShp" presStyleIdx="3" presStyleCnt="7"/>
      <dgm:spPr/>
    </dgm:pt>
    <dgm:pt modelId="{E123F55B-A29C-4ECA-9B8B-5BCADC65419D}" type="pres">
      <dgm:prSet presAssocID="{A7C82C0F-2EDE-4746-99A6-521F7BD533EC}"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Acorn"/>
        </a:ext>
      </dgm:extLst>
    </dgm:pt>
    <dgm:pt modelId="{9A1C1A63-9643-4875-B2AB-8D41CC04391D}" type="pres">
      <dgm:prSet presAssocID="{A7C82C0F-2EDE-4746-99A6-521F7BD533EC}" presName="spaceRect" presStyleCnt="0"/>
      <dgm:spPr/>
    </dgm:pt>
    <dgm:pt modelId="{CFBABDD1-C066-413C-91C6-94AF442E5429}" type="pres">
      <dgm:prSet presAssocID="{A7C82C0F-2EDE-4746-99A6-521F7BD533EC}" presName="parTx" presStyleLbl="revTx" presStyleIdx="3" presStyleCnt="7">
        <dgm:presLayoutVars>
          <dgm:chMax val="0"/>
          <dgm:chPref val="0"/>
        </dgm:presLayoutVars>
      </dgm:prSet>
      <dgm:spPr/>
      <dgm:t>
        <a:bodyPr/>
        <a:lstStyle/>
        <a:p>
          <a:endParaRPr lang="en-US"/>
        </a:p>
      </dgm:t>
    </dgm:pt>
    <dgm:pt modelId="{23640EE1-43D2-4935-A5CE-FDF130A78C56}" type="pres">
      <dgm:prSet presAssocID="{EEEC641D-6595-489C-8B19-A84CFC59681F}" presName="sibTrans" presStyleCnt="0"/>
      <dgm:spPr/>
    </dgm:pt>
    <dgm:pt modelId="{86A5666C-0758-4E7C-90B6-EC3BE93BA7DE}" type="pres">
      <dgm:prSet presAssocID="{9B97DB38-7A91-4A86-AB73-CCE51BD0CC76}" presName="compNode" presStyleCnt="0"/>
      <dgm:spPr/>
    </dgm:pt>
    <dgm:pt modelId="{2E235088-361D-43AA-8FFA-FB4192AE8D02}" type="pres">
      <dgm:prSet presAssocID="{9B97DB38-7A91-4A86-AB73-CCE51BD0CC76}" presName="bgRect" presStyleLbl="bgShp" presStyleIdx="4" presStyleCnt="7"/>
      <dgm:spPr/>
    </dgm:pt>
    <dgm:pt modelId="{F491BD3A-6524-44E4-AA29-25A6E10AF82D}" type="pres">
      <dgm:prSet presAssocID="{9B97DB38-7A91-4A86-AB73-CCE51BD0CC76}"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Marker"/>
        </a:ext>
      </dgm:extLst>
    </dgm:pt>
    <dgm:pt modelId="{62133277-F9BB-44D9-ACB5-7C459D6CFDCB}" type="pres">
      <dgm:prSet presAssocID="{9B97DB38-7A91-4A86-AB73-CCE51BD0CC76}" presName="spaceRect" presStyleCnt="0"/>
      <dgm:spPr/>
    </dgm:pt>
    <dgm:pt modelId="{1F2CC8F3-AE36-4FD3-88E5-9E08A4F999C2}" type="pres">
      <dgm:prSet presAssocID="{9B97DB38-7A91-4A86-AB73-CCE51BD0CC76}" presName="parTx" presStyleLbl="revTx" presStyleIdx="4" presStyleCnt="7">
        <dgm:presLayoutVars>
          <dgm:chMax val="0"/>
          <dgm:chPref val="0"/>
        </dgm:presLayoutVars>
      </dgm:prSet>
      <dgm:spPr/>
      <dgm:t>
        <a:bodyPr/>
        <a:lstStyle/>
        <a:p>
          <a:endParaRPr lang="en-US"/>
        </a:p>
      </dgm:t>
    </dgm:pt>
    <dgm:pt modelId="{922735FE-7EEB-4F4B-924E-F302D88FB1A8}" type="pres">
      <dgm:prSet presAssocID="{0DA79FEE-D4A8-4EFF-8655-B836381C7D61}" presName="sibTrans" presStyleCnt="0"/>
      <dgm:spPr/>
    </dgm:pt>
    <dgm:pt modelId="{1A3B094D-9E15-465C-8C14-231F9DA1F703}" type="pres">
      <dgm:prSet presAssocID="{0A022C2A-A1AC-49A3-B496-96A2A877FB8B}" presName="compNode" presStyleCnt="0"/>
      <dgm:spPr/>
    </dgm:pt>
    <dgm:pt modelId="{9346491C-2B83-463A-85AF-FBD960DA5988}" type="pres">
      <dgm:prSet presAssocID="{0A022C2A-A1AC-49A3-B496-96A2A877FB8B}" presName="bgRect" presStyleLbl="bgShp" presStyleIdx="5" presStyleCnt="7"/>
      <dgm:spPr/>
    </dgm:pt>
    <dgm:pt modelId="{02BE12E6-D891-434A-8075-9C805282C635}" type="pres">
      <dgm:prSet presAssocID="{0A022C2A-A1AC-49A3-B496-96A2A877FB8B}"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extLst>
        <a:ext uri="{E40237B7-FDA0-4F09-8148-C483321AD2D9}">
          <dgm14:cNvPr xmlns:dgm14="http://schemas.microsoft.com/office/drawing/2010/diagram" id="0" name="" descr="Mop and bucket"/>
        </a:ext>
      </dgm:extLst>
    </dgm:pt>
    <dgm:pt modelId="{319A0FEC-57AC-44BF-8EB8-5D626AC3414A}" type="pres">
      <dgm:prSet presAssocID="{0A022C2A-A1AC-49A3-B496-96A2A877FB8B}" presName="spaceRect" presStyleCnt="0"/>
      <dgm:spPr/>
    </dgm:pt>
    <dgm:pt modelId="{D246916A-9CC6-4C22-BA16-5DFB26C31C9A}" type="pres">
      <dgm:prSet presAssocID="{0A022C2A-A1AC-49A3-B496-96A2A877FB8B}" presName="parTx" presStyleLbl="revTx" presStyleIdx="5" presStyleCnt="7">
        <dgm:presLayoutVars>
          <dgm:chMax val="0"/>
          <dgm:chPref val="0"/>
        </dgm:presLayoutVars>
      </dgm:prSet>
      <dgm:spPr/>
      <dgm:t>
        <a:bodyPr/>
        <a:lstStyle/>
        <a:p>
          <a:endParaRPr lang="en-US"/>
        </a:p>
      </dgm:t>
    </dgm:pt>
    <dgm:pt modelId="{4DD933C7-5B7F-46B9-BB76-AF9CB03CE316}" type="pres">
      <dgm:prSet presAssocID="{8A11CFFB-2FA2-4DA1-8A92-088B6B30FAB1}" presName="sibTrans" presStyleCnt="0"/>
      <dgm:spPr/>
    </dgm:pt>
    <dgm:pt modelId="{B41DAEBB-4AEE-433A-AC1F-BB49F5067A2F}" type="pres">
      <dgm:prSet presAssocID="{D8E4AF5F-649B-4307-BE2C-D67CC0968ABC}" presName="compNode" presStyleCnt="0"/>
      <dgm:spPr/>
    </dgm:pt>
    <dgm:pt modelId="{53B43A86-8F82-48D3-BCD0-1710428521AF}" type="pres">
      <dgm:prSet presAssocID="{D8E4AF5F-649B-4307-BE2C-D67CC0968ABC}" presName="bgRect" presStyleLbl="bgShp" presStyleIdx="6" presStyleCnt="7"/>
      <dgm:spPr/>
    </dgm:pt>
    <dgm:pt modelId="{EB7C9FB5-66C8-47D8-A87E-FB7866FDA58A}" type="pres">
      <dgm:prSet presAssocID="{D8E4AF5F-649B-4307-BE2C-D67CC0968ABC}" presName="iconRect" presStyleLbl="node1" presStyleIdx="6" presStyleCnt="7"/>
      <dgm:spPr>
        <a:ln>
          <a:noFill/>
        </a:ln>
      </dgm:spPr>
    </dgm:pt>
    <dgm:pt modelId="{20552969-8BFC-49F0-B211-F8ED958C89F6}" type="pres">
      <dgm:prSet presAssocID="{D8E4AF5F-649B-4307-BE2C-D67CC0968ABC}" presName="spaceRect" presStyleCnt="0"/>
      <dgm:spPr/>
    </dgm:pt>
    <dgm:pt modelId="{ADFB20B4-093E-4DB0-ADE2-F57FE87C240E}" type="pres">
      <dgm:prSet presAssocID="{D8E4AF5F-649B-4307-BE2C-D67CC0968ABC}" presName="parTx" presStyleLbl="revTx" presStyleIdx="6" presStyleCnt="7">
        <dgm:presLayoutVars>
          <dgm:chMax val="0"/>
          <dgm:chPref val="0"/>
        </dgm:presLayoutVars>
      </dgm:prSet>
      <dgm:spPr/>
      <dgm:t>
        <a:bodyPr/>
        <a:lstStyle/>
        <a:p>
          <a:endParaRPr lang="en-US"/>
        </a:p>
      </dgm:t>
    </dgm:pt>
  </dgm:ptLst>
  <dgm:cxnLst>
    <dgm:cxn modelId="{97D96B79-3D2B-4B7E-B1DA-E0FF8318A328}" type="presOf" srcId="{016468A0-6720-4BDD-986F-8600572740FC}" destId="{2997FCA7-414A-444B-AAA7-B7C78F4C8C0E}" srcOrd="0" destOrd="0" presId="urn:microsoft.com/office/officeart/2018/2/layout/IconVerticalSolidList"/>
    <dgm:cxn modelId="{0930B2CA-2E34-4A67-A085-890E36A60DF5}" srcId="{5FA6387E-323C-4D01-BDC0-16598FA4FCDF}" destId="{0A022C2A-A1AC-49A3-B496-96A2A877FB8B}" srcOrd="5" destOrd="0" parTransId="{949DC408-0ECA-4FF2-A378-EDFC4ED28E46}" sibTransId="{8A11CFFB-2FA2-4DA1-8A92-088B6B30FAB1}"/>
    <dgm:cxn modelId="{5BD1F271-9885-4FE0-8F48-B269C10D6984}" type="presOf" srcId="{337C833B-A4A3-48F2-8D9F-DAA0975D93E6}" destId="{567C86CF-4B2D-4394-8FB3-EFE7A8531B71}" srcOrd="0" destOrd="0" presId="urn:microsoft.com/office/officeart/2018/2/layout/IconVerticalSolidList"/>
    <dgm:cxn modelId="{F534C033-E734-45FB-A082-EF335B88CE43}" type="presOf" srcId="{9B97DB38-7A91-4A86-AB73-CCE51BD0CC76}" destId="{1F2CC8F3-AE36-4FD3-88E5-9E08A4F999C2}" srcOrd="0" destOrd="0" presId="urn:microsoft.com/office/officeart/2018/2/layout/IconVerticalSolidList"/>
    <dgm:cxn modelId="{91014E2E-19B6-49A4-9C77-B5DC68C8D288}" srcId="{5FA6387E-323C-4D01-BDC0-16598FA4FCDF}" destId="{A7C82C0F-2EDE-4746-99A6-521F7BD533EC}" srcOrd="3" destOrd="0" parTransId="{D017E69E-28A9-43F5-B8C7-6B69856F6BF2}" sibTransId="{EEEC641D-6595-489C-8B19-A84CFC59681F}"/>
    <dgm:cxn modelId="{E98DEC58-8D00-4477-BCDC-0F7FB89850E4}" type="presOf" srcId="{5FA6387E-323C-4D01-BDC0-16598FA4FCDF}" destId="{C45BE9BF-4BA4-4FAC-B407-58D1C9E64713}" srcOrd="0" destOrd="0" presId="urn:microsoft.com/office/officeart/2018/2/layout/IconVerticalSolidList"/>
    <dgm:cxn modelId="{F7393130-D712-4ED2-AA34-6BAEC8EA83FC}" type="presOf" srcId="{A7C82C0F-2EDE-4746-99A6-521F7BD533EC}" destId="{CFBABDD1-C066-413C-91C6-94AF442E5429}" srcOrd="0" destOrd="0" presId="urn:microsoft.com/office/officeart/2018/2/layout/IconVerticalSolidList"/>
    <dgm:cxn modelId="{1BF8BC51-359A-49A9-8466-B69D2EC45B6E}" srcId="{5FA6387E-323C-4D01-BDC0-16598FA4FCDF}" destId="{337C833B-A4A3-48F2-8D9F-DAA0975D93E6}" srcOrd="1" destOrd="0" parTransId="{E3865941-18D5-4A90-B34C-AAEF4378D6E9}" sibTransId="{163E39A1-1E86-4187-872E-695FCAD2AF72}"/>
    <dgm:cxn modelId="{CD1B657E-718C-4410-BC9B-4269EA9D0B15}" srcId="{5FA6387E-323C-4D01-BDC0-16598FA4FCDF}" destId="{D8CB7DE1-6DA0-495A-8273-F0A374EBDD3D}" srcOrd="0" destOrd="0" parTransId="{BCD98C44-4C6C-4D79-91C7-A9D99B9F16F8}" sibTransId="{B035FD9C-6E6E-470A-931C-71D0AEC6D655}"/>
    <dgm:cxn modelId="{8CB8FB67-DE6C-48A5-AB5A-BEAF7690D6E7}" type="presOf" srcId="{D8CB7DE1-6DA0-495A-8273-F0A374EBDD3D}" destId="{72C284B9-DE45-4E2C-8D19-D8D143FC1518}" srcOrd="0" destOrd="0" presId="urn:microsoft.com/office/officeart/2018/2/layout/IconVerticalSolidList"/>
    <dgm:cxn modelId="{00087522-3FD4-44B3-B14F-1BCA5E5FC219}" srcId="{5FA6387E-323C-4D01-BDC0-16598FA4FCDF}" destId="{016468A0-6720-4BDD-986F-8600572740FC}" srcOrd="2" destOrd="0" parTransId="{D14A130F-8BB1-4740-B74C-CFAB90F306FE}" sibTransId="{EFD4D993-BC6B-4B5D-9782-CA52E70F4A4D}"/>
    <dgm:cxn modelId="{08CE1841-6475-476C-AF19-1451D45C48FF}" type="presOf" srcId="{0A022C2A-A1AC-49A3-B496-96A2A877FB8B}" destId="{D246916A-9CC6-4C22-BA16-5DFB26C31C9A}" srcOrd="0" destOrd="0" presId="urn:microsoft.com/office/officeart/2018/2/layout/IconVerticalSolidList"/>
    <dgm:cxn modelId="{05B593D4-C44E-4027-9A9D-283AF34102BE}" srcId="{5FA6387E-323C-4D01-BDC0-16598FA4FCDF}" destId="{D8E4AF5F-649B-4307-BE2C-D67CC0968ABC}" srcOrd="6" destOrd="0" parTransId="{1EF3E64E-3021-41DF-8A8A-282C3813423F}" sibTransId="{C61EE6FC-3E7B-4187-97AA-2D74F6FE7E64}"/>
    <dgm:cxn modelId="{F9B9A386-042C-4C84-9311-9CD0E3CF4CB2}" type="presOf" srcId="{D8E4AF5F-649B-4307-BE2C-D67CC0968ABC}" destId="{ADFB20B4-093E-4DB0-ADE2-F57FE87C240E}" srcOrd="0" destOrd="0" presId="urn:microsoft.com/office/officeart/2018/2/layout/IconVerticalSolidList"/>
    <dgm:cxn modelId="{8813D4BB-B5B7-4714-AD33-D976CCB5D562}" srcId="{5FA6387E-323C-4D01-BDC0-16598FA4FCDF}" destId="{9B97DB38-7A91-4A86-AB73-CCE51BD0CC76}" srcOrd="4" destOrd="0" parTransId="{65CFA7E0-BCDC-452D-8E11-88A67AB52FAC}" sibTransId="{0DA79FEE-D4A8-4EFF-8655-B836381C7D61}"/>
    <dgm:cxn modelId="{3F08E219-8AB9-4C96-9773-B64A530A1131}" type="presParOf" srcId="{C45BE9BF-4BA4-4FAC-B407-58D1C9E64713}" destId="{7EFF951E-1A15-41BD-88CD-05290D399202}" srcOrd="0" destOrd="0" presId="urn:microsoft.com/office/officeart/2018/2/layout/IconVerticalSolidList"/>
    <dgm:cxn modelId="{0FEA9B8C-8FDD-45AB-82C7-C79E526BB868}" type="presParOf" srcId="{7EFF951E-1A15-41BD-88CD-05290D399202}" destId="{780429E8-8F2E-43B1-8506-4342764A06D3}" srcOrd="0" destOrd="0" presId="urn:microsoft.com/office/officeart/2018/2/layout/IconVerticalSolidList"/>
    <dgm:cxn modelId="{6664EB7B-4F87-4B3A-92E7-D8CE96CC9051}" type="presParOf" srcId="{7EFF951E-1A15-41BD-88CD-05290D399202}" destId="{5D647FD6-EC1E-4F0B-B250-C00EFD494B5E}" srcOrd="1" destOrd="0" presId="urn:microsoft.com/office/officeart/2018/2/layout/IconVerticalSolidList"/>
    <dgm:cxn modelId="{0F5B4C9A-6146-4F1C-8081-596DC55D7A22}" type="presParOf" srcId="{7EFF951E-1A15-41BD-88CD-05290D399202}" destId="{75948F88-A210-477C-8068-8428E4437B6E}" srcOrd="2" destOrd="0" presId="urn:microsoft.com/office/officeart/2018/2/layout/IconVerticalSolidList"/>
    <dgm:cxn modelId="{8F5E90B6-C790-45C1-A01F-AA966ACF423D}" type="presParOf" srcId="{7EFF951E-1A15-41BD-88CD-05290D399202}" destId="{72C284B9-DE45-4E2C-8D19-D8D143FC1518}" srcOrd="3" destOrd="0" presId="urn:microsoft.com/office/officeart/2018/2/layout/IconVerticalSolidList"/>
    <dgm:cxn modelId="{B641866E-2B19-4D56-A780-7B8D2038DA46}" type="presParOf" srcId="{C45BE9BF-4BA4-4FAC-B407-58D1C9E64713}" destId="{2296B7EC-A336-4FE8-BF5D-8B758CB4E72C}" srcOrd="1" destOrd="0" presId="urn:microsoft.com/office/officeart/2018/2/layout/IconVerticalSolidList"/>
    <dgm:cxn modelId="{BE6F4F63-7217-4A81-A5D6-EE0C4E049382}" type="presParOf" srcId="{C45BE9BF-4BA4-4FAC-B407-58D1C9E64713}" destId="{4CFE7733-FF0D-4D7E-8EF2-74F347F95BE4}" srcOrd="2" destOrd="0" presId="urn:microsoft.com/office/officeart/2018/2/layout/IconVerticalSolidList"/>
    <dgm:cxn modelId="{1E1E8065-0286-440F-A4CE-F029BEE83C4A}" type="presParOf" srcId="{4CFE7733-FF0D-4D7E-8EF2-74F347F95BE4}" destId="{912E91B9-479F-4CD5-BBCC-5ABBFC65DD4D}" srcOrd="0" destOrd="0" presId="urn:microsoft.com/office/officeart/2018/2/layout/IconVerticalSolidList"/>
    <dgm:cxn modelId="{2C4B731A-CCF9-4BB4-A1F6-800079DB3DB7}" type="presParOf" srcId="{4CFE7733-FF0D-4D7E-8EF2-74F347F95BE4}" destId="{A3A20F0F-A1D7-438A-8C87-455E94541462}" srcOrd="1" destOrd="0" presId="urn:microsoft.com/office/officeart/2018/2/layout/IconVerticalSolidList"/>
    <dgm:cxn modelId="{252B2653-208B-4EBD-A0DC-E8CA69078FD6}" type="presParOf" srcId="{4CFE7733-FF0D-4D7E-8EF2-74F347F95BE4}" destId="{BB0637CB-CBCF-4085-A177-908944850129}" srcOrd="2" destOrd="0" presId="urn:microsoft.com/office/officeart/2018/2/layout/IconVerticalSolidList"/>
    <dgm:cxn modelId="{0486F7ED-4CB0-4266-BFEC-B5E847D2318D}" type="presParOf" srcId="{4CFE7733-FF0D-4D7E-8EF2-74F347F95BE4}" destId="{567C86CF-4B2D-4394-8FB3-EFE7A8531B71}" srcOrd="3" destOrd="0" presId="urn:microsoft.com/office/officeart/2018/2/layout/IconVerticalSolidList"/>
    <dgm:cxn modelId="{428DF992-049A-47DF-9A9C-BCB0F594F62C}" type="presParOf" srcId="{C45BE9BF-4BA4-4FAC-B407-58D1C9E64713}" destId="{ED0D2541-86BD-4205-A8D5-E54B6051CF22}" srcOrd="3" destOrd="0" presId="urn:microsoft.com/office/officeart/2018/2/layout/IconVerticalSolidList"/>
    <dgm:cxn modelId="{ED2A769B-E433-4DF4-B558-38BCB3E2DFF2}" type="presParOf" srcId="{C45BE9BF-4BA4-4FAC-B407-58D1C9E64713}" destId="{C0BB7FCC-E1B0-4845-898A-4A93A2371175}" srcOrd="4" destOrd="0" presId="urn:microsoft.com/office/officeart/2018/2/layout/IconVerticalSolidList"/>
    <dgm:cxn modelId="{29C2FD35-F3F1-435B-BC80-7542E720091D}" type="presParOf" srcId="{C0BB7FCC-E1B0-4845-898A-4A93A2371175}" destId="{2965629D-4877-46BB-8993-9EAD5CD277AF}" srcOrd="0" destOrd="0" presId="urn:microsoft.com/office/officeart/2018/2/layout/IconVerticalSolidList"/>
    <dgm:cxn modelId="{47A15F8B-A06F-43A9-B9C8-B70B2F381B79}" type="presParOf" srcId="{C0BB7FCC-E1B0-4845-898A-4A93A2371175}" destId="{3C524DB6-897E-4F86-97E3-970E101C5F10}" srcOrd="1" destOrd="0" presId="urn:microsoft.com/office/officeart/2018/2/layout/IconVerticalSolidList"/>
    <dgm:cxn modelId="{6A783F51-C91D-44C7-AA2E-E76B68054074}" type="presParOf" srcId="{C0BB7FCC-E1B0-4845-898A-4A93A2371175}" destId="{7458CE01-0A3A-43B0-8687-DC34783DCAC2}" srcOrd="2" destOrd="0" presId="urn:microsoft.com/office/officeart/2018/2/layout/IconVerticalSolidList"/>
    <dgm:cxn modelId="{389F6B4C-2937-45E2-B47C-B33A462F89A7}" type="presParOf" srcId="{C0BB7FCC-E1B0-4845-898A-4A93A2371175}" destId="{2997FCA7-414A-444B-AAA7-B7C78F4C8C0E}" srcOrd="3" destOrd="0" presId="urn:microsoft.com/office/officeart/2018/2/layout/IconVerticalSolidList"/>
    <dgm:cxn modelId="{722EE029-F091-415B-B807-9FD94FE461B7}" type="presParOf" srcId="{C45BE9BF-4BA4-4FAC-B407-58D1C9E64713}" destId="{34F6A3A0-B13C-4672-AE9A-F2C530457971}" srcOrd="5" destOrd="0" presId="urn:microsoft.com/office/officeart/2018/2/layout/IconVerticalSolidList"/>
    <dgm:cxn modelId="{EEDF2EC8-B26B-41BB-852B-081E39C017FD}" type="presParOf" srcId="{C45BE9BF-4BA4-4FAC-B407-58D1C9E64713}" destId="{074E6FE7-0088-4D27-9BE0-68F76ABBE9CA}" srcOrd="6" destOrd="0" presId="urn:microsoft.com/office/officeart/2018/2/layout/IconVerticalSolidList"/>
    <dgm:cxn modelId="{753429C1-CA4D-44C9-B3A6-9251637251B1}" type="presParOf" srcId="{074E6FE7-0088-4D27-9BE0-68F76ABBE9CA}" destId="{290D02A1-36E0-4098-A84D-6BF3F3B3FFAB}" srcOrd="0" destOrd="0" presId="urn:microsoft.com/office/officeart/2018/2/layout/IconVerticalSolidList"/>
    <dgm:cxn modelId="{24037671-81A8-4B4D-AEF2-2B72AAFB9104}" type="presParOf" srcId="{074E6FE7-0088-4D27-9BE0-68F76ABBE9CA}" destId="{E123F55B-A29C-4ECA-9B8B-5BCADC65419D}" srcOrd="1" destOrd="0" presId="urn:microsoft.com/office/officeart/2018/2/layout/IconVerticalSolidList"/>
    <dgm:cxn modelId="{0FE79486-FEEB-4E62-997B-2E854696646E}" type="presParOf" srcId="{074E6FE7-0088-4D27-9BE0-68F76ABBE9CA}" destId="{9A1C1A63-9643-4875-B2AB-8D41CC04391D}" srcOrd="2" destOrd="0" presId="urn:microsoft.com/office/officeart/2018/2/layout/IconVerticalSolidList"/>
    <dgm:cxn modelId="{08B6A8B8-F40C-4CF6-B9BB-BCFFAD389458}" type="presParOf" srcId="{074E6FE7-0088-4D27-9BE0-68F76ABBE9CA}" destId="{CFBABDD1-C066-413C-91C6-94AF442E5429}" srcOrd="3" destOrd="0" presId="urn:microsoft.com/office/officeart/2018/2/layout/IconVerticalSolidList"/>
    <dgm:cxn modelId="{92BB3F32-83FE-474A-A100-3EC07D8F0E22}" type="presParOf" srcId="{C45BE9BF-4BA4-4FAC-B407-58D1C9E64713}" destId="{23640EE1-43D2-4935-A5CE-FDF130A78C56}" srcOrd="7" destOrd="0" presId="urn:microsoft.com/office/officeart/2018/2/layout/IconVerticalSolidList"/>
    <dgm:cxn modelId="{F585298F-7808-4336-9D58-F3D8B136AE75}" type="presParOf" srcId="{C45BE9BF-4BA4-4FAC-B407-58D1C9E64713}" destId="{86A5666C-0758-4E7C-90B6-EC3BE93BA7DE}" srcOrd="8" destOrd="0" presId="urn:microsoft.com/office/officeart/2018/2/layout/IconVerticalSolidList"/>
    <dgm:cxn modelId="{19AD8958-2C2E-4E12-B617-B8BE63FF3481}" type="presParOf" srcId="{86A5666C-0758-4E7C-90B6-EC3BE93BA7DE}" destId="{2E235088-361D-43AA-8FFA-FB4192AE8D02}" srcOrd="0" destOrd="0" presId="urn:microsoft.com/office/officeart/2018/2/layout/IconVerticalSolidList"/>
    <dgm:cxn modelId="{CF5D55D3-4D99-47C1-84AF-E3BCD4B75B3D}" type="presParOf" srcId="{86A5666C-0758-4E7C-90B6-EC3BE93BA7DE}" destId="{F491BD3A-6524-44E4-AA29-25A6E10AF82D}" srcOrd="1" destOrd="0" presId="urn:microsoft.com/office/officeart/2018/2/layout/IconVerticalSolidList"/>
    <dgm:cxn modelId="{CBE3A1F6-4780-4FBA-8153-89483C728531}" type="presParOf" srcId="{86A5666C-0758-4E7C-90B6-EC3BE93BA7DE}" destId="{62133277-F9BB-44D9-ACB5-7C459D6CFDCB}" srcOrd="2" destOrd="0" presId="urn:microsoft.com/office/officeart/2018/2/layout/IconVerticalSolidList"/>
    <dgm:cxn modelId="{D20418C7-1948-437A-8845-F993B8A444DA}" type="presParOf" srcId="{86A5666C-0758-4E7C-90B6-EC3BE93BA7DE}" destId="{1F2CC8F3-AE36-4FD3-88E5-9E08A4F999C2}" srcOrd="3" destOrd="0" presId="urn:microsoft.com/office/officeart/2018/2/layout/IconVerticalSolidList"/>
    <dgm:cxn modelId="{E15802BE-A76C-4416-B36A-7BA2584F5D76}" type="presParOf" srcId="{C45BE9BF-4BA4-4FAC-B407-58D1C9E64713}" destId="{922735FE-7EEB-4F4B-924E-F302D88FB1A8}" srcOrd="9" destOrd="0" presId="urn:microsoft.com/office/officeart/2018/2/layout/IconVerticalSolidList"/>
    <dgm:cxn modelId="{B2943147-F4A7-4874-B2FF-19944BC15A5D}" type="presParOf" srcId="{C45BE9BF-4BA4-4FAC-B407-58D1C9E64713}" destId="{1A3B094D-9E15-465C-8C14-231F9DA1F703}" srcOrd="10" destOrd="0" presId="urn:microsoft.com/office/officeart/2018/2/layout/IconVerticalSolidList"/>
    <dgm:cxn modelId="{4FC7EB65-61B6-4EDD-83F4-8387C1C1FB2D}" type="presParOf" srcId="{1A3B094D-9E15-465C-8C14-231F9DA1F703}" destId="{9346491C-2B83-463A-85AF-FBD960DA5988}" srcOrd="0" destOrd="0" presId="urn:microsoft.com/office/officeart/2018/2/layout/IconVerticalSolidList"/>
    <dgm:cxn modelId="{63C55A9D-EE21-4450-8BA8-5D5BA65A7379}" type="presParOf" srcId="{1A3B094D-9E15-465C-8C14-231F9DA1F703}" destId="{02BE12E6-D891-434A-8075-9C805282C635}" srcOrd="1" destOrd="0" presId="urn:microsoft.com/office/officeart/2018/2/layout/IconVerticalSolidList"/>
    <dgm:cxn modelId="{ECBEEC73-B479-46A3-9924-006C3FBDEAF8}" type="presParOf" srcId="{1A3B094D-9E15-465C-8C14-231F9DA1F703}" destId="{319A0FEC-57AC-44BF-8EB8-5D626AC3414A}" srcOrd="2" destOrd="0" presId="urn:microsoft.com/office/officeart/2018/2/layout/IconVerticalSolidList"/>
    <dgm:cxn modelId="{3023BF2D-D78E-4F62-8E2B-468731AD71F3}" type="presParOf" srcId="{1A3B094D-9E15-465C-8C14-231F9DA1F703}" destId="{D246916A-9CC6-4C22-BA16-5DFB26C31C9A}" srcOrd="3" destOrd="0" presId="urn:microsoft.com/office/officeart/2018/2/layout/IconVerticalSolidList"/>
    <dgm:cxn modelId="{F34A7164-8EFB-4BA6-B1B4-3F7F1A34B884}" type="presParOf" srcId="{C45BE9BF-4BA4-4FAC-B407-58D1C9E64713}" destId="{4DD933C7-5B7F-46B9-BB76-AF9CB03CE316}" srcOrd="11" destOrd="0" presId="urn:microsoft.com/office/officeart/2018/2/layout/IconVerticalSolidList"/>
    <dgm:cxn modelId="{6DCE8033-61CC-410D-9C25-5C6B606A5707}" type="presParOf" srcId="{C45BE9BF-4BA4-4FAC-B407-58D1C9E64713}" destId="{B41DAEBB-4AEE-433A-AC1F-BB49F5067A2F}" srcOrd="12" destOrd="0" presId="urn:microsoft.com/office/officeart/2018/2/layout/IconVerticalSolidList"/>
    <dgm:cxn modelId="{8D14BE6E-D562-40AE-8D68-621AE079077F}" type="presParOf" srcId="{B41DAEBB-4AEE-433A-AC1F-BB49F5067A2F}" destId="{53B43A86-8F82-48D3-BCD0-1710428521AF}" srcOrd="0" destOrd="0" presId="urn:microsoft.com/office/officeart/2018/2/layout/IconVerticalSolidList"/>
    <dgm:cxn modelId="{93444AD5-EFCA-44D0-9960-905D876BCB55}" type="presParOf" srcId="{B41DAEBB-4AEE-433A-AC1F-BB49F5067A2F}" destId="{EB7C9FB5-66C8-47D8-A87E-FB7866FDA58A}" srcOrd="1" destOrd="0" presId="urn:microsoft.com/office/officeart/2018/2/layout/IconVerticalSolidList"/>
    <dgm:cxn modelId="{972C0B99-AC0F-44FA-A95F-8AC93DE463F3}" type="presParOf" srcId="{B41DAEBB-4AEE-433A-AC1F-BB49F5067A2F}" destId="{20552969-8BFC-49F0-B211-F8ED958C89F6}" srcOrd="2" destOrd="0" presId="urn:microsoft.com/office/officeart/2018/2/layout/IconVerticalSolidList"/>
    <dgm:cxn modelId="{B758F3BB-3C46-4175-B697-A5B605F9800F}" type="presParOf" srcId="{B41DAEBB-4AEE-433A-AC1F-BB49F5067A2F}" destId="{ADFB20B4-093E-4DB0-ADE2-F57FE87C240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91E49-FE51-473C-8B1C-52E8CE036919}">
      <dsp:nvSpPr>
        <dsp:cNvPr id="0" name=""/>
        <dsp:cNvSpPr/>
      </dsp:nvSpPr>
      <dsp:spPr>
        <a:xfrm>
          <a:off x="1902801" y="938547"/>
          <a:ext cx="406297" cy="91440"/>
        </a:xfrm>
        <a:custGeom>
          <a:avLst/>
          <a:gdLst/>
          <a:ahLst/>
          <a:cxnLst/>
          <a:rect l="0" t="0" r="0" b="0"/>
          <a:pathLst>
            <a:path>
              <a:moveTo>
                <a:pt x="0" y="45720"/>
              </a:moveTo>
              <a:lnTo>
                <a:pt x="406297"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095028" y="982083"/>
        <a:ext cx="21844" cy="4368"/>
      </dsp:txXfrm>
    </dsp:sp>
    <dsp:sp modelId="{72460998-6F01-4C5A-8EF8-D2B72CCC2236}">
      <dsp:nvSpPr>
        <dsp:cNvPr id="0" name=""/>
        <dsp:cNvSpPr/>
      </dsp:nvSpPr>
      <dsp:spPr>
        <a:xfrm>
          <a:off x="5046" y="414401"/>
          <a:ext cx="1899555" cy="1139733"/>
        </a:xfrm>
        <a:prstGeom prst="rect">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080" tIns="97704" rIns="93080" bIns="97704" numCol="1" spcCol="1270" anchor="ctr" anchorCtr="0">
          <a:noAutofit/>
        </a:bodyPr>
        <a:lstStyle/>
        <a:p>
          <a:pPr lvl="0" algn="ctr" defTabSz="711200">
            <a:lnSpc>
              <a:spcPct val="90000"/>
            </a:lnSpc>
            <a:spcBef>
              <a:spcPct val="0"/>
            </a:spcBef>
            <a:spcAft>
              <a:spcPct val="35000"/>
            </a:spcAft>
          </a:pPr>
          <a:r>
            <a:rPr lang="en-US" sz="1600" kern="1200" dirty="0"/>
            <a:t>As a committee, we delved into the following areas:  </a:t>
          </a:r>
        </a:p>
      </dsp:txBody>
      <dsp:txXfrm>
        <a:off x="5046" y="414401"/>
        <a:ext cx="1899555" cy="1139733"/>
      </dsp:txXfrm>
    </dsp:sp>
    <dsp:sp modelId="{3F8E60E8-EE92-4214-BF19-ECE127B88D86}">
      <dsp:nvSpPr>
        <dsp:cNvPr id="0" name=""/>
        <dsp:cNvSpPr/>
      </dsp:nvSpPr>
      <dsp:spPr>
        <a:xfrm>
          <a:off x="4239255" y="938547"/>
          <a:ext cx="406297" cy="91440"/>
        </a:xfrm>
        <a:custGeom>
          <a:avLst/>
          <a:gdLst/>
          <a:ahLst/>
          <a:cxnLst/>
          <a:rect l="0" t="0" r="0" b="0"/>
          <a:pathLst>
            <a:path>
              <a:moveTo>
                <a:pt x="0" y="45720"/>
              </a:moveTo>
              <a:lnTo>
                <a:pt x="406297" y="45720"/>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31481" y="982083"/>
        <a:ext cx="21844" cy="4368"/>
      </dsp:txXfrm>
    </dsp:sp>
    <dsp:sp modelId="{120E98B0-DD82-4A32-B44E-ED6B30D6BD2D}">
      <dsp:nvSpPr>
        <dsp:cNvPr id="0" name=""/>
        <dsp:cNvSpPr/>
      </dsp:nvSpPr>
      <dsp:spPr>
        <a:xfrm>
          <a:off x="2341499" y="414401"/>
          <a:ext cx="1899555" cy="1139733"/>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080" tIns="97704" rIns="93080" bIns="97704" numCol="1" spcCol="1270" anchor="ctr" anchorCtr="0">
          <a:noAutofit/>
        </a:bodyPr>
        <a:lstStyle/>
        <a:p>
          <a:pPr lvl="0" algn="ctr" defTabSz="711200">
            <a:lnSpc>
              <a:spcPct val="90000"/>
            </a:lnSpc>
            <a:spcBef>
              <a:spcPct val="0"/>
            </a:spcBef>
            <a:spcAft>
              <a:spcPct val="35000"/>
            </a:spcAft>
          </a:pPr>
          <a:r>
            <a:rPr lang="en-US" sz="1600" kern="1200" dirty="0"/>
            <a:t>Social Emotional Learning (SEL)</a:t>
          </a:r>
        </a:p>
      </dsp:txBody>
      <dsp:txXfrm>
        <a:off x="2341499" y="414401"/>
        <a:ext cx="1899555" cy="1139733"/>
      </dsp:txXfrm>
    </dsp:sp>
    <dsp:sp modelId="{BAFD86CF-FF74-40AA-A2EA-EC6615B9341F}">
      <dsp:nvSpPr>
        <dsp:cNvPr id="0" name=""/>
        <dsp:cNvSpPr/>
      </dsp:nvSpPr>
      <dsp:spPr>
        <a:xfrm>
          <a:off x="954824" y="1552334"/>
          <a:ext cx="4672906" cy="406297"/>
        </a:xfrm>
        <a:custGeom>
          <a:avLst/>
          <a:gdLst/>
          <a:ahLst/>
          <a:cxnLst/>
          <a:rect l="0" t="0" r="0" b="0"/>
          <a:pathLst>
            <a:path>
              <a:moveTo>
                <a:pt x="4672906" y="0"/>
              </a:moveTo>
              <a:lnTo>
                <a:pt x="4672906" y="220248"/>
              </a:lnTo>
              <a:lnTo>
                <a:pt x="0" y="220248"/>
              </a:lnTo>
              <a:lnTo>
                <a:pt x="0" y="406297"/>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173945" y="1753298"/>
        <a:ext cx="234664" cy="4368"/>
      </dsp:txXfrm>
    </dsp:sp>
    <dsp:sp modelId="{2341283F-A4C3-43B4-882A-D82ECBD7B789}">
      <dsp:nvSpPr>
        <dsp:cNvPr id="0" name=""/>
        <dsp:cNvSpPr/>
      </dsp:nvSpPr>
      <dsp:spPr>
        <a:xfrm>
          <a:off x="4677953" y="414401"/>
          <a:ext cx="1899555" cy="1139733"/>
        </a:xfrm>
        <a:prstGeom prst="rect">
          <a:avLst/>
        </a:prstGeom>
        <a:solidFill>
          <a:schemeClr val="accent4">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080" tIns="97704" rIns="93080" bIns="97704" numCol="1" spcCol="1270" anchor="ctr" anchorCtr="0">
          <a:noAutofit/>
        </a:bodyPr>
        <a:lstStyle/>
        <a:p>
          <a:pPr lvl="0" algn="ctr" defTabSz="711200">
            <a:lnSpc>
              <a:spcPct val="90000"/>
            </a:lnSpc>
            <a:spcBef>
              <a:spcPct val="0"/>
            </a:spcBef>
            <a:spcAft>
              <a:spcPct val="35000"/>
            </a:spcAft>
          </a:pPr>
          <a:r>
            <a:rPr lang="en-US" sz="1600" kern="1200" dirty="0"/>
            <a:t>Curriculum Programs </a:t>
          </a:r>
        </a:p>
      </dsp:txBody>
      <dsp:txXfrm>
        <a:off x="4677953" y="414401"/>
        <a:ext cx="1899555" cy="1139733"/>
      </dsp:txXfrm>
    </dsp:sp>
    <dsp:sp modelId="{EA04A238-6C99-4426-B003-3EA1945A3705}">
      <dsp:nvSpPr>
        <dsp:cNvPr id="0" name=""/>
        <dsp:cNvSpPr/>
      </dsp:nvSpPr>
      <dsp:spPr>
        <a:xfrm>
          <a:off x="1902801" y="2515179"/>
          <a:ext cx="406297" cy="91440"/>
        </a:xfrm>
        <a:custGeom>
          <a:avLst/>
          <a:gdLst/>
          <a:ahLst/>
          <a:cxnLst/>
          <a:rect l="0" t="0" r="0" b="0"/>
          <a:pathLst>
            <a:path>
              <a:moveTo>
                <a:pt x="0" y="45720"/>
              </a:moveTo>
              <a:lnTo>
                <a:pt x="406297" y="45720"/>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095028" y="2558714"/>
        <a:ext cx="21844" cy="4368"/>
      </dsp:txXfrm>
    </dsp:sp>
    <dsp:sp modelId="{69DF04DA-9D94-4333-867D-FEFDA5DFF69A}">
      <dsp:nvSpPr>
        <dsp:cNvPr id="0" name=""/>
        <dsp:cNvSpPr/>
      </dsp:nvSpPr>
      <dsp:spPr>
        <a:xfrm>
          <a:off x="5046" y="1991032"/>
          <a:ext cx="1899555" cy="1139733"/>
        </a:xfrm>
        <a:prstGeom prst="rect">
          <a:avLst/>
        </a:prstGeom>
        <a:solidFill>
          <a:schemeClr val="accent5">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080" tIns="97704" rIns="93080" bIns="97704" numCol="1" spcCol="1270" anchor="ctr" anchorCtr="0">
          <a:noAutofit/>
        </a:bodyPr>
        <a:lstStyle/>
        <a:p>
          <a:pPr lvl="0" algn="ctr" defTabSz="711200">
            <a:lnSpc>
              <a:spcPct val="90000"/>
            </a:lnSpc>
            <a:spcBef>
              <a:spcPct val="0"/>
            </a:spcBef>
            <a:spcAft>
              <a:spcPct val="35000"/>
            </a:spcAft>
          </a:pPr>
          <a:r>
            <a:rPr lang="en-US" sz="1600" kern="1200" dirty="0"/>
            <a:t>Health and Safety </a:t>
          </a:r>
        </a:p>
      </dsp:txBody>
      <dsp:txXfrm>
        <a:off x="5046" y="1991032"/>
        <a:ext cx="1899555" cy="1139733"/>
      </dsp:txXfrm>
    </dsp:sp>
    <dsp:sp modelId="{074576EC-93E5-4928-AEB9-351A62864141}">
      <dsp:nvSpPr>
        <dsp:cNvPr id="0" name=""/>
        <dsp:cNvSpPr/>
      </dsp:nvSpPr>
      <dsp:spPr>
        <a:xfrm>
          <a:off x="4239255" y="2515179"/>
          <a:ext cx="406297" cy="91440"/>
        </a:xfrm>
        <a:custGeom>
          <a:avLst/>
          <a:gdLst/>
          <a:ahLst/>
          <a:cxnLst/>
          <a:rect l="0" t="0" r="0" b="0"/>
          <a:pathLst>
            <a:path>
              <a:moveTo>
                <a:pt x="0" y="45720"/>
              </a:moveTo>
              <a:lnTo>
                <a:pt x="406297" y="45720"/>
              </a:lnTo>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31481" y="2558714"/>
        <a:ext cx="21844" cy="4368"/>
      </dsp:txXfrm>
    </dsp:sp>
    <dsp:sp modelId="{6F682252-3B1B-4B58-A9A5-90F00BF2E80B}">
      <dsp:nvSpPr>
        <dsp:cNvPr id="0" name=""/>
        <dsp:cNvSpPr/>
      </dsp:nvSpPr>
      <dsp:spPr>
        <a:xfrm>
          <a:off x="2341499" y="1991032"/>
          <a:ext cx="1899555" cy="1139733"/>
        </a:xfrm>
        <a:prstGeom prst="rect">
          <a:avLst/>
        </a:prstGeom>
        <a:solidFill>
          <a:schemeClr val="accent6">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080" tIns="97704" rIns="93080" bIns="97704" numCol="1" spcCol="1270" anchor="ctr" anchorCtr="0">
          <a:noAutofit/>
        </a:bodyPr>
        <a:lstStyle/>
        <a:p>
          <a:pPr lvl="0" algn="ctr" defTabSz="711200">
            <a:lnSpc>
              <a:spcPct val="90000"/>
            </a:lnSpc>
            <a:spcBef>
              <a:spcPct val="0"/>
            </a:spcBef>
            <a:spcAft>
              <a:spcPct val="35000"/>
            </a:spcAft>
          </a:pPr>
          <a:r>
            <a:rPr lang="en-US" sz="1600" kern="1200" dirty="0"/>
            <a:t>Technology </a:t>
          </a:r>
        </a:p>
      </dsp:txBody>
      <dsp:txXfrm>
        <a:off x="2341499" y="1991032"/>
        <a:ext cx="1899555" cy="1139733"/>
      </dsp:txXfrm>
    </dsp:sp>
    <dsp:sp modelId="{7CB41B6B-2751-4BC6-8EB3-B3427E931302}">
      <dsp:nvSpPr>
        <dsp:cNvPr id="0" name=""/>
        <dsp:cNvSpPr/>
      </dsp:nvSpPr>
      <dsp:spPr>
        <a:xfrm>
          <a:off x="954824" y="3128965"/>
          <a:ext cx="4672906" cy="406297"/>
        </a:xfrm>
        <a:custGeom>
          <a:avLst/>
          <a:gdLst/>
          <a:ahLst/>
          <a:cxnLst/>
          <a:rect l="0" t="0" r="0" b="0"/>
          <a:pathLst>
            <a:path>
              <a:moveTo>
                <a:pt x="4672906" y="0"/>
              </a:moveTo>
              <a:lnTo>
                <a:pt x="4672906" y="220248"/>
              </a:lnTo>
              <a:lnTo>
                <a:pt x="0" y="220248"/>
              </a:lnTo>
              <a:lnTo>
                <a:pt x="0" y="406297"/>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173945" y="3329930"/>
        <a:ext cx="234664" cy="4368"/>
      </dsp:txXfrm>
    </dsp:sp>
    <dsp:sp modelId="{9F92751B-A836-4C93-98D8-5E8E5E5AE0AA}">
      <dsp:nvSpPr>
        <dsp:cNvPr id="0" name=""/>
        <dsp:cNvSpPr/>
      </dsp:nvSpPr>
      <dsp:spPr>
        <a:xfrm>
          <a:off x="4677953" y="1991032"/>
          <a:ext cx="1899555" cy="1139733"/>
        </a:xfrm>
        <a:prstGeom prst="rect">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080" tIns="97704" rIns="93080" bIns="97704" numCol="1" spcCol="1270" anchor="ctr" anchorCtr="0">
          <a:noAutofit/>
        </a:bodyPr>
        <a:lstStyle/>
        <a:p>
          <a:pPr lvl="0" algn="ctr" defTabSz="711200">
            <a:lnSpc>
              <a:spcPct val="90000"/>
            </a:lnSpc>
            <a:spcBef>
              <a:spcPct val="0"/>
            </a:spcBef>
            <a:spcAft>
              <a:spcPct val="35000"/>
            </a:spcAft>
          </a:pPr>
          <a:r>
            <a:rPr lang="en-US" sz="1600" kern="1200" dirty="0"/>
            <a:t>Funding </a:t>
          </a:r>
        </a:p>
      </dsp:txBody>
      <dsp:txXfrm>
        <a:off x="4677953" y="1991032"/>
        <a:ext cx="1899555" cy="1139733"/>
      </dsp:txXfrm>
    </dsp:sp>
    <dsp:sp modelId="{603EA72D-2A43-43FA-8435-C4DE85A3E03E}">
      <dsp:nvSpPr>
        <dsp:cNvPr id="0" name=""/>
        <dsp:cNvSpPr/>
      </dsp:nvSpPr>
      <dsp:spPr>
        <a:xfrm>
          <a:off x="1902801" y="4091810"/>
          <a:ext cx="406297" cy="91440"/>
        </a:xfrm>
        <a:custGeom>
          <a:avLst/>
          <a:gdLst/>
          <a:ahLst/>
          <a:cxnLst/>
          <a:rect l="0" t="0" r="0" b="0"/>
          <a:pathLst>
            <a:path>
              <a:moveTo>
                <a:pt x="0" y="45720"/>
              </a:moveTo>
              <a:lnTo>
                <a:pt x="406297" y="45720"/>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095028" y="4135345"/>
        <a:ext cx="21844" cy="4368"/>
      </dsp:txXfrm>
    </dsp:sp>
    <dsp:sp modelId="{8CB323D7-01C5-4774-A1EA-4F87C0EE6A47}">
      <dsp:nvSpPr>
        <dsp:cNvPr id="0" name=""/>
        <dsp:cNvSpPr/>
      </dsp:nvSpPr>
      <dsp:spPr>
        <a:xfrm>
          <a:off x="5046" y="3567663"/>
          <a:ext cx="1899555" cy="1139733"/>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080" tIns="97704" rIns="93080" bIns="97704" numCol="1" spcCol="1270" anchor="ctr" anchorCtr="0">
          <a:noAutofit/>
        </a:bodyPr>
        <a:lstStyle/>
        <a:p>
          <a:pPr lvl="0" algn="ctr" defTabSz="711200">
            <a:lnSpc>
              <a:spcPct val="90000"/>
            </a:lnSpc>
            <a:spcBef>
              <a:spcPct val="0"/>
            </a:spcBef>
            <a:spcAft>
              <a:spcPct val="35000"/>
            </a:spcAft>
          </a:pPr>
          <a:r>
            <a:rPr lang="en-US" sz="1600" kern="1200" dirty="0"/>
            <a:t>Athletics, Co-Curricular as well as Before and After School Programs</a:t>
          </a:r>
        </a:p>
      </dsp:txBody>
      <dsp:txXfrm>
        <a:off x="5046" y="3567663"/>
        <a:ext cx="1899555" cy="1139733"/>
      </dsp:txXfrm>
    </dsp:sp>
    <dsp:sp modelId="{EBC6A663-24D8-4D46-BD5C-B873C4CBA644}">
      <dsp:nvSpPr>
        <dsp:cNvPr id="0" name=""/>
        <dsp:cNvSpPr/>
      </dsp:nvSpPr>
      <dsp:spPr>
        <a:xfrm>
          <a:off x="4239255" y="4091810"/>
          <a:ext cx="406297" cy="91440"/>
        </a:xfrm>
        <a:custGeom>
          <a:avLst/>
          <a:gdLst/>
          <a:ahLst/>
          <a:cxnLst/>
          <a:rect l="0" t="0" r="0" b="0"/>
          <a:pathLst>
            <a:path>
              <a:moveTo>
                <a:pt x="0" y="45720"/>
              </a:moveTo>
              <a:lnTo>
                <a:pt x="406297" y="45720"/>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31481" y="4135345"/>
        <a:ext cx="21844" cy="4368"/>
      </dsp:txXfrm>
    </dsp:sp>
    <dsp:sp modelId="{14A16CA9-6CA0-4FE1-997C-8EF94B32CEA5}">
      <dsp:nvSpPr>
        <dsp:cNvPr id="0" name=""/>
        <dsp:cNvSpPr/>
      </dsp:nvSpPr>
      <dsp:spPr>
        <a:xfrm>
          <a:off x="2341499" y="3567663"/>
          <a:ext cx="1899555" cy="1139733"/>
        </a:xfrm>
        <a:prstGeom prst="rect">
          <a:avLst/>
        </a:prstGeom>
        <a:solidFill>
          <a:schemeClr val="accent4">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080" tIns="97704" rIns="93080" bIns="97704" numCol="1" spcCol="1270" anchor="ctr" anchorCtr="0">
          <a:noAutofit/>
        </a:bodyPr>
        <a:lstStyle/>
        <a:p>
          <a:pPr lvl="0" algn="ctr" defTabSz="711200">
            <a:lnSpc>
              <a:spcPct val="90000"/>
            </a:lnSpc>
            <a:spcBef>
              <a:spcPct val="0"/>
            </a:spcBef>
            <a:spcAft>
              <a:spcPct val="35000"/>
            </a:spcAft>
          </a:pPr>
          <a:r>
            <a:rPr lang="en-US" sz="1600" kern="1200" dirty="0"/>
            <a:t>Facilities and Operations</a:t>
          </a:r>
        </a:p>
      </dsp:txBody>
      <dsp:txXfrm>
        <a:off x="2341499" y="3567663"/>
        <a:ext cx="1899555" cy="1139733"/>
      </dsp:txXfrm>
    </dsp:sp>
    <dsp:sp modelId="{0996152F-151F-47DF-9F95-2EA19748BB35}">
      <dsp:nvSpPr>
        <dsp:cNvPr id="0" name=""/>
        <dsp:cNvSpPr/>
      </dsp:nvSpPr>
      <dsp:spPr>
        <a:xfrm>
          <a:off x="4677953" y="3567663"/>
          <a:ext cx="1899555" cy="1139733"/>
        </a:xfrm>
        <a:prstGeom prst="rect">
          <a:avLst/>
        </a:prstGeom>
        <a:solidFill>
          <a:schemeClr val="accent5">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080" tIns="97704" rIns="93080" bIns="97704" numCol="1" spcCol="1270" anchor="ctr" anchorCtr="0">
          <a:noAutofit/>
        </a:bodyPr>
        <a:lstStyle/>
        <a:p>
          <a:pPr lvl="0" algn="ctr" defTabSz="711200">
            <a:lnSpc>
              <a:spcPct val="90000"/>
            </a:lnSpc>
            <a:spcBef>
              <a:spcPct val="0"/>
            </a:spcBef>
            <a:spcAft>
              <a:spcPct val="35000"/>
            </a:spcAft>
          </a:pPr>
          <a:r>
            <a:rPr lang="en-US" sz="1600" kern="1200" dirty="0"/>
            <a:t>Required Student Transportation  </a:t>
          </a:r>
        </a:p>
      </dsp:txBody>
      <dsp:txXfrm>
        <a:off x="4677953" y="3567663"/>
        <a:ext cx="1899555" cy="11397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9D693-E816-4898-9D71-CBDF0AE53A88}">
      <dsp:nvSpPr>
        <dsp:cNvPr id="0" name=""/>
        <dsp:cNvSpPr/>
      </dsp:nvSpPr>
      <dsp:spPr>
        <a:xfrm>
          <a:off x="429570" y="472"/>
          <a:ext cx="3346456" cy="2007873"/>
        </a:xfrm>
        <a:prstGeom prst="rect">
          <a:avLst/>
        </a:prstGeom>
        <a:solidFill>
          <a:schemeClr val="accent5">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1. Mission of the Business Office</a:t>
          </a:r>
        </a:p>
      </dsp:txBody>
      <dsp:txXfrm>
        <a:off x="429570" y="472"/>
        <a:ext cx="3346456" cy="2007873"/>
      </dsp:txXfrm>
    </dsp:sp>
    <dsp:sp modelId="{EB00B778-97CB-4311-9935-58CFB2D48D79}">
      <dsp:nvSpPr>
        <dsp:cNvPr id="0" name=""/>
        <dsp:cNvSpPr/>
      </dsp:nvSpPr>
      <dsp:spPr>
        <a:xfrm>
          <a:off x="4110672" y="472"/>
          <a:ext cx="3346456" cy="2007873"/>
        </a:xfrm>
        <a:prstGeom prst="rect">
          <a:avLst/>
        </a:prstGeom>
        <a:solidFill>
          <a:schemeClr val="accent5">
            <a:hueOff val="265017"/>
            <a:satOff val="9870"/>
            <a:lumOff val="17745"/>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a:t>2. Functions of the Business Office:</a:t>
          </a:r>
        </a:p>
        <a:p>
          <a:pPr marL="57150" lvl="1" indent="-57150" algn="l" defTabSz="488950">
            <a:lnSpc>
              <a:spcPct val="90000"/>
            </a:lnSpc>
            <a:spcBef>
              <a:spcPct val="0"/>
            </a:spcBef>
            <a:spcAft>
              <a:spcPct val="15000"/>
            </a:spcAft>
            <a:buChar char="••"/>
          </a:pPr>
          <a:r>
            <a:rPr lang="en-US" sz="1100" kern="1200"/>
            <a:t>Budgeting</a:t>
          </a:r>
        </a:p>
        <a:p>
          <a:pPr marL="57150" lvl="1" indent="-57150" algn="l" defTabSz="488950">
            <a:lnSpc>
              <a:spcPct val="90000"/>
            </a:lnSpc>
            <a:spcBef>
              <a:spcPct val="0"/>
            </a:spcBef>
            <a:spcAft>
              <a:spcPct val="15000"/>
            </a:spcAft>
            <a:buChar char="••"/>
          </a:pPr>
          <a:r>
            <a:rPr lang="en-US" sz="1100" kern="1200"/>
            <a:t>Accounting &amp; Financial Reporting</a:t>
          </a:r>
        </a:p>
        <a:p>
          <a:pPr marL="57150" lvl="1" indent="-57150" algn="l" defTabSz="488950">
            <a:lnSpc>
              <a:spcPct val="90000"/>
            </a:lnSpc>
            <a:spcBef>
              <a:spcPct val="0"/>
            </a:spcBef>
            <a:spcAft>
              <a:spcPct val="15000"/>
            </a:spcAft>
            <a:buChar char="••"/>
          </a:pPr>
          <a:r>
            <a:rPr lang="en-US" sz="1100" kern="1200"/>
            <a:t>Purchasing</a:t>
          </a:r>
        </a:p>
        <a:p>
          <a:pPr marL="57150" lvl="1" indent="-57150" algn="l" defTabSz="488950">
            <a:lnSpc>
              <a:spcPct val="90000"/>
            </a:lnSpc>
            <a:spcBef>
              <a:spcPct val="0"/>
            </a:spcBef>
            <a:spcAft>
              <a:spcPct val="15000"/>
            </a:spcAft>
            <a:buChar char="••"/>
          </a:pPr>
          <a:r>
            <a:rPr lang="en-US" sz="1100" kern="1200"/>
            <a:t>Payroll &amp; Employee Benefits</a:t>
          </a:r>
        </a:p>
        <a:p>
          <a:pPr marL="57150" lvl="1" indent="-57150" algn="l" defTabSz="488950">
            <a:lnSpc>
              <a:spcPct val="90000"/>
            </a:lnSpc>
            <a:spcBef>
              <a:spcPct val="0"/>
            </a:spcBef>
            <a:spcAft>
              <a:spcPct val="15000"/>
            </a:spcAft>
            <a:buChar char="••"/>
          </a:pPr>
          <a:r>
            <a:rPr lang="en-US" sz="1100" kern="1200"/>
            <a:t>Facilities</a:t>
          </a:r>
        </a:p>
        <a:p>
          <a:pPr marL="57150" lvl="1" indent="-57150" algn="l" defTabSz="488950">
            <a:lnSpc>
              <a:spcPct val="90000"/>
            </a:lnSpc>
            <a:spcBef>
              <a:spcPct val="0"/>
            </a:spcBef>
            <a:spcAft>
              <a:spcPct val="15000"/>
            </a:spcAft>
            <a:buChar char="••"/>
          </a:pPr>
          <a:r>
            <a:rPr lang="en-US" sz="1100" kern="1200"/>
            <a:t>Risk Management</a:t>
          </a:r>
        </a:p>
        <a:p>
          <a:pPr marL="57150" lvl="1" indent="-57150" algn="l" defTabSz="488950">
            <a:lnSpc>
              <a:spcPct val="90000"/>
            </a:lnSpc>
            <a:spcBef>
              <a:spcPct val="0"/>
            </a:spcBef>
            <a:spcAft>
              <a:spcPct val="15000"/>
            </a:spcAft>
            <a:buChar char="••"/>
          </a:pPr>
          <a:r>
            <a:rPr lang="en-US" sz="1100" kern="1200"/>
            <a:t>Board &amp; Community Relations</a:t>
          </a:r>
        </a:p>
        <a:p>
          <a:pPr marL="57150" lvl="1" indent="-57150" algn="l" defTabSz="488950">
            <a:lnSpc>
              <a:spcPct val="90000"/>
            </a:lnSpc>
            <a:spcBef>
              <a:spcPct val="0"/>
            </a:spcBef>
            <a:spcAft>
              <a:spcPct val="15000"/>
            </a:spcAft>
            <a:buChar char="••"/>
          </a:pPr>
          <a:r>
            <a:rPr lang="en-US" sz="1100" kern="1200"/>
            <a:t>Food Service</a:t>
          </a:r>
        </a:p>
        <a:p>
          <a:pPr marL="57150" lvl="1" indent="-57150" algn="l" defTabSz="488950">
            <a:lnSpc>
              <a:spcPct val="90000"/>
            </a:lnSpc>
            <a:spcBef>
              <a:spcPct val="0"/>
            </a:spcBef>
            <a:spcAft>
              <a:spcPct val="15000"/>
            </a:spcAft>
            <a:buChar char="••"/>
          </a:pPr>
          <a:r>
            <a:rPr lang="en-US" sz="1100" kern="1200"/>
            <a:t>Security</a:t>
          </a:r>
        </a:p>
      </dsp:txBody>
      <dsp:txXfrm>
        <a:off x="4110672" y="472"/>
        <a:ext cx="3346456" cy="2007873"/>
      </dsp:txXfrm>
    </dsp:sp>
    <dsp:sp modelId="{9D8AB167-A09F-4214-B8AD-02D11C85A46A}">
      <dsp:nvSpPr>
        <dsp:cNvPr id="0" name=""/>
        <dsp:cNvSpPr/>
      </dsp:nvSpPr>
      <dsp:spPr>
        <a:xfrm>
          <a:off x="2270121" y="2342991"/>
          <a:ext cx="3346456" cy="2007873"/>
        </a:xfrm>
        <a:prstGeom prst="rect">
          <a:avLst/>
        </a:prstGeom>
        <a:solidFill>
          <a:schemeClr val="accent5">
            <a:hueOff val="530034"/>
            <a:satOff val="19740"/>
            <a:lumOff val="3549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3. Fully Automated Business Operations</a:t>
          </a:r>
        </a:p>
      </dsp:txBody>
      <dsp:txXfrm>
        <a:off x="2270121" y="2342991"/>
        <a:ext cx="3346456" cy="20078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429E8-8F2E-43B1-8506-4342764A06D3}">
      <dsp:nvSpPr>
        <dsp:cNvPr id="0" name=""/>
        <dsp:cNvSpPr/>
      </dsp:nvSpPr>
      <dsp:spPr>
        <a:xfrm>
          <a:off x="0" y="335"/>
          <a:ext cx="9793816" cy="4624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647FD6-EC1E-4F0B-B250-C00EFD494B5E}">
      <dsp:nvSpPr>
        <dsp:cNvPr id="0" name=""/>
        <dsp:cNvSpPr/>
      </dsp:nvSpPr>
      <dsp:spPr>
        <a:xfrm>
          <a:off x="139906" y="104398"/>
          <a:ext cx="254374" cy="2543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317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C284B9-DE45-4E2C-8D19-D8D143FC1518}">
      <dsp:nvSpPr>
        <dsp:cNvPr id="0" name=""/>
        <dsp:cNvSpPr/>
      </dsp:nvSpPr>
      <dsp:spPr>
        <a:xfrm>
          <a:off x="534187" y="335"/>
          <a:ext cx="9259629" cy="462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48" tIns="48948" rIns="48948" bIns="48948" numCol="1" spcCol="1270" anchor="ctr" anchorCtr="0">
          <a:noAutofit/>
        </a:bodyPr>
        <a:lstStyle/>
        <a:p>
          <a:pPr lvl="0" algn="l" defTabSz="711200">
            <a:lnSpc>
              <a:spcPct val="90000"/>
            </a:lnSpc>
            <a:spcBef>
              <a:spcPct val="0"/>
            </a:spcBef>
            <a:spcAft>
              <a:spcPct val="35000"/>
            </a:spcAft>
          </a:pPr>
          <a:r>
            <a:rPr lang="en-US" sz="1600" kern="1200"/>
            <a:t>PCI Ongoing District Facilities Cleaning Updates </a:t>
          </a:r>
        </a:p>
      </dsp:txBody>
      <dsp:txXfrm>
        <a:off x="534187" y="335"/>
        <a:ext cx="9259629" cy="462499"/>
      </dsp:txXfrm>
    </dsp:sp>
    <dsp:sp modelId="{912E91B9-479F-4CD5-BBCC-5ABBFC65DD4D}">
      <dsp:nvSpPr>
        <dsp:cNvPr id="0" name=""/>
        <dsp:cNvSpPr/>
      </dsp:nvSpPr>
      <dsp:spPr>
        <a:xfrm>
          <a:off x="0" y="578460"/>
          <a:ext cx="9793816" cy="4624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A20F0F-A1D7-438A-8C87-455E94541462}">
      <dsp:nvSpPr>
        <dsp:cNvPr id="0" name=""/>
        <dsp:cNvSpPr/>
      </dsp:nvSpPr>
      <dsp:spPr>
        <a:xfrm>
          <a:off x="139906" y="682523"/>
          <a:ext cx="254374" cy="2543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317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7C86CF-4B2D-4394-8FB3-EFE7A8531B71}">
      <dsp:nvSpPr>
        <dsp:cNvPr id="0" name=""/>
        <dsp:cNvSpPr/>
      </dsp:nvSpPr>
      <dsp:spPr>
        <a:xfrm>
          <a:off x="534187" y="578460"/>
          <a:ext cx="9259629" cy="462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48" tIns="48948" rIns="48948" bIns="48948" numCol="1" spcCol="1270" anchor="ctr" anchorCtr="0">
          <a:noAutofit/>
        </a:bodyPr>
        <a:lstStyle/>
        <a:p>
          <a:pPr lvl="0" algn="l" defTabSz="711200">
            <a:lnSpc>
              <a:spcPct val="90000"/>
            </a:lnSpc>
            <a:spcBef>
              <a:spcPct val="0"/>
            </a:spcBef>
            <a:spcAft>
              <a:spcPct val="35000"/>
            </a:spcAft>
          </a:pPr>
          <a:r>
            <a:rPr lang="en-US" sz="1600" kern="1200"/>
            <a:t>Landscaping – District-wide </a:t>
          </a:r>
        </a:p>
      </dsp:txBody>
      <dsp:txXfrm>
        <a:off x="534187" y="578460"/>
        <a:ext cx="9259629" cy="462499"/>
      </dsp:txXfrm>
    </dsp:sp>
    <dsp:sp modelId="{2965629D-4877-46BB-8993-9EAD5CD277AF}">
      <dsp:nvSpPr>
        <dsp:cNvPr id="0" name=""/>
        <dsp:cNvSpPr/>
      </dsp:nvSpPr>
      <dsp:spPr>
        <a:xfrm>
          <a:off x="0" y="1156585"/>
          <a:ext cx="9793816" cy="4624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524DB6-897E-4F86-97E3-970E101C5F10}">
      <dsp:nvSpPr>
        <dsp:cNvPr id="0" name=""/>
        <dsp:cNvSpPr/>
      </dsp:nvSpPr>
      <dsp:spPr>
        <a:xfrm>
          <a:off x="139906" y="1260647"/>
          <a:ext cx="254374" cy="2543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317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97FCA7-414A-444B-AAA7-B7C78F4C8C0E}">
      <dsp:nvSpPr>
        <dsp:cNvPr id="0" name=""/>
        <dsp:cNvSpPr/>
      </dsp:nvSpPr>
      <dsp:spPr>
        <a:xfrm>
          <a:off x="534187" y="1156585"/>
          <a:ext cx="9259629" cy="462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48" tIns="48948" rIns="48948" bIns="48948" numCol="1" spcCol="1270" anchor="ctr" anchorCtr="0">
          <a:noAutofit/>
        </a:bodyPr>
        <a:lstStyle/>
        <a:p>
          <a:pPr lvl="0" algn="l" defTabSz="711200">
            <a:lnSpc>
              <a:spcPct val="90000"/>
            </a:lnSpc>
            <a:spcBef>
              <a:spcPct val="0"/>
            </a:spcBef>
            <a:spcAft>
              <a:spcPct val="35000"/>
            </a:spcAft>
          </a:pPr>
          <a:r>
            <a:rPr lang="en-US" sz="1600" kern="1200"/>
            <a:t>Internal renovation projects:- </a:t>
          </a:r>
        </a:p>
      </dsp:txBody>
      <dsp:txXfrm>
        <a:off x="534187" y="1156585"/>
        <a:ext cx="9259629" cy="462499"/>
      </dsp:txXfrm>
    </dsp:sp>
    <dsp:sp modelId="{290D02A1-36E0-4098-A84D-6BF3F3B3FFAB}">
      <dsp:nvSpPr>
        <dsp:cNvPr id="0" name=""/>
        <dsp:cNvSpPr/>
      </dsp:nvSpPr>
      <dsp:spPr>
        <a:xfrm>
          <a:off x="0" y="1734710"/>
          <a:ext cx="9793816" cy="4624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23F55B-A29C-4ECA-9B8B-5BCADC65419D}">
      <dsp:nvSpPr>
        <dsp:cNvPr id="0" name=""/>
        <dsp:cNvSpPr/>
      </dsp:nvSpPr>
      <dsp:spPr>
        <a:xfrm>
          <a:off x="139906" y="1838772"/>
          <a:ext cx="254374" cy="2543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317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BABDD1-C066-413C-91C6-94AF442E5429}">
      <dsp:nvSpPr>
        <dsp:cNvPr id="0" name=""/>
        <dsp:cNvSpPr/>
      </dsp:nvSpPr>
      <dsp:spPr>
        <a:xfrm>
          <a:off x="534187" y="1734710"/>
          <a:ext cx="9259629" cy="462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48" tIns="48948" rIns="48948" bIns="48948" numCol="1" spcCol="1270" anchor="ctr" anchorCtr="0">
          <a:noAutofit/>
        </a:bodyPr>
        <a:lstStyle/>
        <a:p>
          <a:pPr lvl="0" algn="l" defTabSz="711200">
            <a:lnSpc>
              <a:spcPct val="90000"/>
            </a:lnSpc>
            <a:spcBef>
              <a:spcPct val="0"/>
            </a:spcBef>
            <a:spcAft>
              <a:spcPct val="35000"/>
            </a:spcAft>
          </a:pPr>
          <a:r>
            <a:rPr lang="en-US" sz="1600" b="1" kern="1200"/>
            <a:t>Central Elm School </a:t>
          </a:r>
          <a:endParaRPr lang="en-US" sz="1600" kern="1200"/>
        </a:p>
      </dsp:txBody>
      <dsp:txXfrm>
        <a:off x="534187" y="1734710"/>
        <a:ext cx="9259629" cy="462499"/>
      </dsp:txXfrm>
    </dsp:sp>
    <dsp:sp modelId="{2E235088-361D-43AA-8FFA-FB4192AE8D02}">
      <dsp:nvSpPr>
        <dsp:cNvPr id="0" name=""/>
        <dsp:cNvSpPr/>
      </dsp:nvSpPr>
      <dsp:spPr>
        <a:xfrm>
          <a:off x="0" y="2312834"/>
          <a:ext cx="9793816" cy="4624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91BD3A-6524-44E4-AA29-25A6E10AF82D}">
      <dsp:nvSpPr>
        <dsp:cNvPr id="0" name=""/>
        <dsp:cNvSpPr/>
      </dsp:nvSpPr>
      <dsp:spPr>
        <a:xfrm>
          <a:off x="139906" y="2416897"/>
          <a:ext cx="254374" cy="25437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317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2CC8F3-AE36-4FD3-88E5-9E08A4F999C2}">
      <dsp:nvSpPr>
        <dsp:cNvPr id="0" name=""/>
        <dsp:cNvSpPr/>
      </dsp:nvSpPr>
      <dsp:spPr>
        <a:xfrm>
          <a:off x="534187" y="2312834"/>
          <a:ext cx="9259629" cy="462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48" tIns="48948" rIns="48948" bIns="48948" numCol="1" spcCol="1270" anchor="ctr" anchorCtr="0">
          <a:noAutofit/>
        </a:bodyPr>
        <a:lstStyle/>
        <a:p>
          <a:pPr lvl="0" algn="l" defTabSz="711200">
            <a:lnSpc>
              <a:spcPct val="90000"/>
            </a:lnSpc>
            <a:spcBef>
              <a:spcPct val="0"/>
            </a:spcBef>
            <a:spcAft>
              <a:spcPct val="35000"/>
            </a:spcAft>
          </a:pPr>
          <a:r>
            <a:rPr lang="en-US" sz="1600" b="1" kern="1200"/>
            <a:t>STEM, Oakwood </a:t>
          </a:r>
          <a:endParaRPr lang="en-US" sz="1600" kern="1200"/>
        </a:p>
      </dsp:txBody>
      <dsp:txXfrm>
        <a:off x="534187" y="2312834"/>
        <a:ext cx="9259629" cy="462499"/>
      </dsp:txXfrm>
    </dsp:sp>
    <dsp:sp modelId="{9346491C-2B83-463A-85AF-FBD960DA5988}">
      <dsp:nvSpPr>
        <dsp:cNvPr id="0" name=""/>
        <dsp:cNvSpPr/>
      </dsp:nvSpPr>
      <dsp:spPr>
        <a:xfrm>
          <a:off x="0" y="2890959"/>
          <a:ext cx="9793816" cy="4624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BE12E6-D891-434A-8075-9C805282C635}">
      <dsp:nvSpPr>
        <dsp:cNvPr id="0" name=""/>
        <dsp:cNvSpPr/>
      </dsp:nvSpPr>
      <dsp:spPr>
        <a:xfrm>
          <a:off x="139906" y="2995021"/>
          <a:ext cx="254374" cy="25437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317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46916A-9CC6-4C22-BA16-5DFB26C31C9A}">
      <dsp:nvSpPr>
        <dsp:cNvPr id="0" name=""/>
        <dsp:cNvSpPr/>
      </dsp:nvSpPr>
      <dsp:spPr>
        <a:xfrm>
          <a:off x="534187" y="2890959"/>
          <a:ext cx="9259629" cy="462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48" tIns="48948" rIns="48948" bIns="48948" numCol="1" spcCol="1270" anchor="ctr" anchorCtr="0">
          <a:noAutofit/>
        </a:bodyPr>
        <a:lstStyle/>
        <a:p>
          <a:pPr lvl="0" algn="l" defTabSz="711200">
            <a:lnSpc>
              <a:spcPct val="90000"/>
            </a:lnSpc>
            <a:spcBef>
              <a:spcPct val="0"/>
            </a:spcBef>
            <a:spcAft>
              <a:spcPct val="35000"/>
            </a:spcAft>
          </a:pPr>
          <a:r>
            <a:rPr lang="en-US" sz="1600" b="1" kern="1200"/>
            <a:t>123 Cleveland Street      </a:t>
          </a:r>
          <a:endParaRPr lang="en-US" sz="1600" kern="1200"/>
        </a:p>
      </dsp:txBody>
      <dsp:txXfrm>
        <a:off x="534187" y="2890959"/>
        <a:ext cx="9259629" cy="462499"/>
      </dsp:txXfrm>
    </dsp:sp>
    <dsp:sp modelId="{53B43A86-8F82-48D3-BCD0-1710428521AF}">
      <dsp:nvSpPr>
        <dsp:cNvPr id="0" name=""/>
        <dsp:cNvSpPr/>
      </dsp:nvSpPr>
      <dsp:spPr>
        <a:xfrm>
          <a:off x="0" y="3469084"/>
          <a:ext cx="9793816" cy="4624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7C9FB5-66C8-47D8-A87E-FB7866FDA58A}">
      <dsp:nvSpPr>
        <dsp:cNvPr id="0" name=""/>
        <dsp:cNvSpPr/>
      </dsp:nvSpPr>
      <dsp:spPr>
        <a:xfrm>
          <a:off x="139906" y="3573146"/>
          <a:ext cx="254374" cy="254374"/>
        </a:xfrm>
        <a:prstGeom prst="rect">
          <a:avLst/>
        </a:prstGeom>
        <a:solidFill>
          <a:schemeClr val="accent2">
            <a:hueOff val="0"/>
            <a:satOff val="0"/>
            <a:lumOff val="0"/>
            <a:alphaOff val="0"/>
          </a:schemeClr>
        </a:solidFill>
        <a:ln w="317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FB20B4-093E-4DB0-ADE2-F57FE87C240E}">
      <dsp:nvSpPr>
        <dsp:cNvPr id="0" name=""/>
        <dsp:cNvSpPr/>
      </dsp:nvSpPr>
      <dsp:spPr>
        <a:xfrm>
          <a:off x="534187" y="3469084"/>
          <a:ext cx="9259629" cy="462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48" tIns="48948" rIns="48948" bIns="48948" numCol="1" spcCol="1270" anchor="ctr" anchorCtr="0">
          <a:noAutofit/>
        </a:bodyPr>
        <a:lstStyle/>
        <a:p>
          <a:pPr lvl="0" algn="l" defTabSz="711200">
            <a:lnSpc>
              <a:spcPct val="90000"/>
            </a:lnSpc>
            <a:spcBef>
              <a:spcPct val="0"/>
            </a:spcBef>
            <a:spcAft>
              <a:spcPct val="35000"/>
            </a:spcAft>
          </a:pPr>
          <a:r>
            <a:rPr lang="en-US" sz="1600" kern="1200"/>
            <a:t>General Summer Cleaning- scheduled &amp; ongoing  </a:t>
          </a:r>
        </a:p>
      </dsp:txBody>
      <dsp:txXfrm>
        <a:off x="534187" y="3469084"/>
        <a:ext cx="9259629" cy="462499"/>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0AAB9D-A5CB-964C-97F6-F39CAC964D33}" type="datetimeFigureOut">
              <a:rPr lang="en-US" smtClean="0"/>
              <a:t>9/15/20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B31575-2428-D54F-833F-E7061B576B38}" type="slidenum">
              <a:rPr lang="en-US" smtClean="0"/>
              <a:t>‹#›</a:t>
            </a:fld>
            <a:endParaRPr lang="en-US" dirty="0"/>
          </a:p>
        </p:txBody>
      </p:sp>
    </p:spTree>
    <p:extLst>
      <p:ext uri="{BB962C8B-B14F-4D97-AF65-F5344CB8AC3E}">
        <p14:creationId xmlns:p14="http://schemas.microsoft.com/office/powerpoint/2010/main" val="21320558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for 2020 includes OHS and STEM.</a:t>
            </a:r>
          </a:p>
        </p:txBody>
      </p:sp>
      <p:sp>
        <p:nvSpPr>
          <p:cNvPr id="4" name="Slide Number Placeholder 3"/>
          <p:cNvSpPr>
            <a:spLocks noGrp="1"/>
          </p:cNvSpPr>
          <p:nvPr>
            <p:ph type="sldNum" sz="quarter" idx="10"/>
          </p:nvPr>
        </p:nvSpPr>
        <p:spPr/>
        <p:txBody>
          <a:bodyPr/>
          <a:lstStyle/>
          <a:p>
            <a:fld id="{5FD78A18-F6E8-4371-95C9-08397849A535}" type="slidenum">
              <a:rPr lang="en-US" smtClean="0"/>
              <a:t>31</a:t>
            </a:fld>
            <a:endParaRPr lang="en-US"/>
          </a:p>
        </p:txBody>
      </p:sp>
    </p:spTree>
    <p:extLst>
      <p:ext uri="{BB962C8B-B14F-4D97-AF65-F5344CB8AC3E}">
        <p14:creationId xmlns:p14="http://schemas.microsoft.com/office/powerpoint/2010/main" val="428549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4baeb05bb2_0_205:notes"/>
          <p:cNvSpPr>
            <a:spLocks noGrp="1" noRot="1" noChangeAspect="1"/>
          </p:cNvSpPr>
          <p:nvPr>
            <p:ph type="sldImg" idx="2"/>
          </p:nvPr>
        </p:nvSpPr>
        <p:spPr>
          <a:xfrm>
            <a:off x="391617" y="685250"/>
            <a:ext cx="6074766" cy="342939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5" name="Google Shape;585;g4baeb05bb2_0_205:notes"/>
          <p:cNvSpPr txBox="1">
            <a:spLocks noGrp="1"/>
          </p:cNvSpPr>
          <p:nvPr>
            <p:ph type="body" idx="1"/>
          </p:nvPr>
        </p:nvSpPr>
        <p:spPr>
          <a:xfrm>
            <a:off x="685800" y="4343400"/>
            <a:ext cx="5486400" cy="4114800"/>
          </a:xfrm>
          <a:prstGeom prst="rect">
            <a:avLst/>
          </a:prstGeom>
          <a:noFill/>
          <a:ln>
            <a:noFill/>
          </a:ln>
        </p:spPr>
        <p:txBody>
          <a:bodyPr spcFirstLastPara="1" wrap="square" lIns="91417" tIns="45696" rIns="91417" bIns="45696" anchor="t" anchorCtr="0">
            <a:noAutofit/>
          </a:bodyPr>
          <a:lstStyle/>
          <a:p>
            <a:r>
              <a:rPr lang="en">
                <a:solidFill>
                  <a:schemeClr val="dk1"/>
                </a:solidFill>
                <a:latin typeface="Calibri"/>
                <a:ea typeface="Calibri"/>
                <a:cs typeface="Calibri"/>
                <a:sym typeface="Calibri"/>
              </a:rPr>
              <a:t>Shanell</a:t>
            </a:r>
            <a:endParaRPr dirty="0">
              <a:solidFill>
                <a:schemeClr val="dk1"/>
              </a:solidFill>
              <a:latin typeface="Calibri"/>
              <a:ea typeface="Calibri"/>
              <a:cs typeface="Calibri"/>
              <a:sym typeface="Calibri"/>
            </a:endParaRPr>
          </a:p>
          <a:p>
            <a:r>
              <a:rPr lang="en">
                <a:solidFill>
                  <a:schemeClr val="dk1"/>
                </a:solidFill>
                <a:latin typeface="Calibri"/>
                <a:ea typeface="Calibri"/>
                <a:cs typeface="Calibri"/>
                <a:sym typeface="Calibri"/>
              </a:rPr>
              <a:t>SL - Our education system was not designed to educate everyone equally; it is the result of “inequity by design.” </a:t>
            </a:r>
            <a:endParaRPr dirty="0">
              <a:solidFill>
                <a:schemeClr val="dk1"/>
              </a:solidFill>
              <a:latin typeface="Calibri"/>
              <a:ea typeface="Calibri"/>
              <a:cs typeface="Calibri"/>
              <a:sym typeface="Calibri"/>
            </a:endParaRPr>
          </a:p>
          <a:p>
            <a:r>
              <a:rPr lang="en">
                <a:solidFill>
                  <a:schemeClr val="dk1"/>
                </a:solidFill>
                <a:latin typeface="Calibri"/>
                <a:ea typeface="Calibri"/>
                <a:cs typeface="Calibri"/>
                <a:sym typeface="Calibri"/>
              </a:rPr>
              <a:t/>
            </a:r>
            <a:br>
              <a:rPr lang="en">
                <a:solidFill>
                  <a:schemeClr val="dk1"/>
                </a:solidFill>
                <a:latin typeface="Calibri"/>
                <a:ea typeface="Calibri"/>
                <a:cs typeface="Calibri"/>
                <a:sym typeface="Calibri"/>
              </a:rPr>
            </a:br>
            <a:endParaRPr dirty="0">
              <a:solidFill>
                <a:schemeClr val="dk1"/>
              </a:solidFill>
              <a:latin typeface="Calibri"/>
              <a:ea typeface="Calibri"/>
              <a:cs typeface="Calibri"/>
              <a:sym typeface="Calibri"/>
            </a:endParaRPr>
          </a:p>
        </p:txBody>
      </p:sp>
      <p:sp>
        <p:nvSpPr>
          <p:cNvPr id="586" name="Google Shape;586;g4baeb05bb2_0_205:notes"/>
          <p:cNvSpPr txBox="1">
            <a:spLocks noGrp="1"/>
          </p:cNvSpPr>
          <p:nvPr>
            <p:ph type="sldNum" idx="12"/>
          </p:nvPr>
        </p:nvSpPr>
        <p:spPr>
          <a:xfrm>
            <a:off x="3884615" y="8685213"/>
            <a:ext cx="2971800" cy="457200"/>
          </a:xfrm>
          <a:prstGeom prst="rect">
            <a:avLst/>
          </a:prstGeom>
          <a:noFill/>
          <a:ln>
            <a:noFill/>
          </a:ln>
        </p:spPr>
        <p:txBody>
          <a:bodyPr spcFirstLastPara="1" wrap="square" lIns="91417" tIns="45696" rIns="91417" bIns="45696" anchor="b" anchorCtr="0">
            <a:noAutofit/>
          </a:bodyPr>
          <a:lstStyle/>
          <a:p>
            <a:pPr algn="r"/>
            <a:fld id="{00000000-1234-1234-1234-123412341234}" type="slidenum">
              <a:rPr lang="en">
                <a:solidFill>
                  <a:schemeClr val="dk1"/>
                </a:solidFill>
              </a:rPr>
              <a:pPr algn="r"/>
              <a:t>98</a:t>
            </a:fld>
            <a:endParaRPr dirty="0">
              <a:solidFill>
                <a:schemeClr val="dk1"/>
              </a:solidFill>
            </a:endParaRPr>
          </a:p>
        </p:txBody>
      </p:sp>
    </p:spTree>
    <p:extLst>
      <p:ext uri="{BB962C8B-B14F-4D97-AF65-F5344CB8AC3E}">
        <p14:creationId xmlns:p14="http://schemas.microsoft.com/office/powerpoint/2010/main" val="2383067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 Computer Science</a:t>
            </a:r>
            <a:r>
              <a:rPr lang="en-US" baseline="0" dirty="0"/>
              <a:t> A is STEM, Computer Science Principles is OHS and was an independent study completed by 3 students.  2018 Computer Science Principles was not taken because this course is based on interest and was an independent study in 2018.  It was a scheduled course in 2019 and an independent </a:t>
            </a:r>
            <a:r>
              <a:rPr lang="en-US" baseline="0"/>
              <a:t>study again in 2020.</a:t>
            </a:r>
            <a:endParaRPr lang="en-US"/>
          </a:p>
        </p:txBody>
      </p:sp>
      <p:sp>
        <p:nvSpPr>
          <p:cNvPr id="4" name="Slide Number Placeholder 3"/>
          <p:cNvSpPr>
            <a:spLocks noGrp="1"/>
          </p:cNvSpPr>
          <p:nvPr>
            <p:ph type="sldNum" sz="quarter" idx="10"/>
          </p:nvPr>
        </p:nvSpPr>
        <p:spPr/>
        <p:txBody>
          <a:bodyPr/>
          <a:lstStyle/>
          <a:p>
            <a:fld id="{5FD78A18-F6E8-4371-95C9-08397849A535}" type="slidenum">
              <a:rPr lang="en-US" smtClean="0"/>
              <a:t>32</a:t>
            </a:fld>
            <a:endParaRPr lang="en-US"/>
          </a:p>
        </p:txBody>
      </p:sp>
    </p:spTree>
    <p:extLst>
      <p:ext uri="{BB962C8B-B14F-4D97-AF65-F5344CB8AC3E}">
        <p14:creationId xmlns:p14="http://schemas.microsoft.com/office/powerpoint/2010/main" val="2047817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xmlns="" id="{6F4EABDA-E6BC-47FE-8D00-D6D807826768}"/>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xmlns="" id="{8C670890-4002-4218-96CA-DB05F5EC9F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244" name="Slide Number Placeholder 3">
            <a:extLst>
              <a:ext uri="{FF2B5EF4-FFF2-40B4-BE49-F238E27FC236}">
                <a16:creationId xmlns:a16="http://schemas.microsoft.com/office/drawing/2014/main" xmlns="" id="{71B9E816-7B1C-4ACD-9ECA-3C027EC42F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defRPr>
            </a:lvl1pPr>
            <a:lvl2pPr marL="736600" indent="-282575" defTabSz="923925">
              <a:defRPr>
                <a:solidFill>
                  <a:schemeClr val="tx1"/>
                </a:solidFill>
                <a:latin typeface="Verdana" panose="020B0604030504040204" pitchFamily="34" charset="0"/>
              </a:defRPr>
            </a:lvl2pPr>
            <a:lvl3pPr marL="1133475" indent="-225425" defTabSz="923925">
              <a:defRPr>
                <a:solidFill>
                  <a:schemeClr val="tx1"/>
                </a:solidFill>
                <a:latin typeface="Verdana" panose="020B0604030504040204" pitchFamily="34" charset="0"/>
              </a:defRPr>
            </a:lvl3pPr>
            <a:lvl4pPr marL="1587500" indent="-225425" defTabSz="923925">
              <a:defRPr>
                <a:solidFill>
                  <a:schemeClr val="tx1"/>
                </a:solidFill>
                <a:latin typeface="Verdana" panose="020B0604030504040204" pitchFamily="34" charset="0"/>
              </a:defRPr>
            </a:lvl4pPr>
            <a:lvl5pPr marL="2041525" indent="-225425" defTabSz="923925">
              <a:defRPr>
                <a:solidFill>
                  <a:schemeClr val="tx1"/>
                </a:solidFill>
                <a:latin typeface="Verdana" panose="020B0604030504040204" pitchFamily="34" charset="0"/>
              </a:defRPr>
            </a:lvl5pPr>
            <a:lvl6pPr marL="2498725" indent="-225425" defTabSz="923925" eaLnBrk="0" fontAlgn="base" hangingPunct="0">
              <a:spcBef>
                <a:spcPct val="0"/>
              </a:spcBef>
              <a:spcAft>
                <a:spcPct val="0"/>
              </a:spcAft>
              <a:defRPr>
                <a:solidFill>
                  <a:schemeClr val="tx1"/>
                </a:solidFill>
                <a:latin typeface="Verdana" panose="020B0604030504040204" pitchFamily="34" charset="0"/>
              </a:defRPr>
            </a:lvl6pPr>
            <a:lvl7pPr marL="2955925" indent="-225425" defTabSz="923925" eaLnBrk="0" fontAlgn="base" hangingPunct="0">
              <a:spcBef>
                <a:spcPct val="0"/>
              </a:spcBef>
              <a:spcAft>
                <a:spcPct val="0"/>
              </a:spcAft>
              <a:defRPr>
                <a:solidFill>
                  <a:schemeClr val="tx1"/>
                </a:solidFill>
                <a:latin typeface="Verdana" panose="020B0604030504040204" pitchFamily="34" charset="0"/>
              </a:defRPr>
            </a:lvl7pPr>
            <a:lvl8pPr marL="3413125" indent="-225425" defTabSz="923925" eaLnBrk="0" fontAlgn="base" hangingPunct="0">
              <a:spcBef>
                <a:spcPct val="0"/>
              </a:spcBef>
              <a:spcAft>
                <a:spcPct val="0"/>
              </a:spcAft>
              <a:defRPr>
                <a:solidFill>
                  <a:schemeClr val="tx1"/>
                </a:solidFill>
                <a:latin typeface="Verdana" panose="020B0604030504040204" pitchFamily="34" charset="0"/>
              </a:defRPr>
            </a:lvl8pPr>
            <a:lvl9pPr marL="3870325" indent="-225425" defTabSz="923925" eaLnBrk="0" fontAlgn="base" hangingPunct="0">
              <a:spcBef>
                <a:spcPct val="0"/>
              </a:spcBef>
              <a:spcAft>
                <a:spcPct val="0"/>
              </a:spcAft>
              <a:defRPr>
                <a:solidFill>
                  <a:schemeClr val="tx1"/>
                </a:solidFill>
                <a:latin typeface="Verdana" panose="020B0604030504040204" pitchFamily="34" charset="0"/>
              </a:defRPr>
            </a:lvl9pPr>
          </a:lstStyle>
          <a:p>
            <a:fld id="{1132722A-0342-4CC2-AE1A-ACEFB623B28D}" type="slidenum">
              <a:rPr lang="en-US" altLang="en-US">
                <a:latin typeface="Arial" panose="020B0604020202020204" pitchFamily="34" charset="0"/>
              </a:rPr>
              <a:pPr/>
              <a:t>43</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xmlns="" id="{9827F4D3-DD8A-4E72-B18A-C12F518D01C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xmlns="" id="{4C75D937-F53A-4D6D-835A-1C4A1505C5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4875" eaLnBrk="1" hangingPunct="1">
              <a:spcBef>
                <a:spcPct val="0"/>
              </a:spcBef>
            </a:pPr>
            <a:r>
              <a:rPr lang="en-US" altLang="en-US">
                <a:solidFill>
                  <a:srgbClr val="000000"/>
                </a:solidFill>
                <a:latin typeface="Calibri" panose="020F0502020204030204" pitchFamily="34" charset="0"/>
              </a:rPr>
              <a:t>The SSDS will collect incidents of violence, vandalism, weapons offenses, and substance offenses occurring on school grounds. The SSDS will collect incidents occurring on and off school grounds of: harassment intimidation or bullying, and any other incident leading to student removal from school. School grounds includes more than just the school building. For example, school grounds includes the school bus, off-campus school events such as field trips, and school sponsored events such as football games.</a:t>
            </a:r>
            <a:endParaRPr lang="en-US" altLang="en-US">
              <a:latin typeface="Arial" panose="020B0604020202020204" pitchFamily="34" charset="0"/>
            </a:endParaRPr>
          </a:p>
        </p:txBody>
      </p:sp>
      <p:sp>
        <p:nvSpPr>
          <p:cNvPr id="13316" name="Slide Number Placeholder 3">
            <a:extLst>
              <a:ext uri="{FF2B5EF4-FFF2-40B4-BE49-F238E27FC236}">
                <a16:creationId xmlns:a16="http://schemas.microsoft.com/office/drawing/2014/main" xmlns="" id="{300C0E03-51BF-406B-BB65-329DB65DBA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defRPr>
            </a:lvl1pPr>
            <a:lvl2pPr marL="742950" indent="-285750" defTabSz="923925">
              <a:defRPr>
                <a:solidFill>
                  <a:schemeClr val="tx1"/>
                </a:solidFill>
                <a:latin typeface="Verdana" panose="020B0604030504040204" pitchFamily="34" charset="0"/>
              </a:defRPr>
            </a:lvl2pPr>
            <a:lvl3pPr marL="1143000" indent="-228600" defTabSz="923925">
              <a:defRPr>
                <a:solidFill>
                  <a:schemeClr val="tx1"/>
                </a:solidFill>
                <a:latin typeface="Verdana" panose="020B0604030504040204" pitchFamily="34" charset="0"/>
              </a:defRPr>
            </a:lvl3pPr>
            <a:lvl4pPr marL="1600200" indent="-228600" defTabSz="923925">
              <a:defRPr>
                <a:solidFill>
                  <a:schemeClr val="tx1"/>
                </a:solidFill>
                <a:latin typeface="Verdana" panose="020B0604030504040204" pitchFamily="34" charset="0"/>
              </a:defRPr>
            </a:lvl4pPr>
            <a:lvl5pPr marL="2057400" indent="-228600" defTabSz="923925">
              <a:defRPr>
                <a:solidFill>
                  <a:schemeClr val="tx1"/>
                </a:solidFill>
                <a:latin typeface="Verdana" panose="020B0604030504040204" pitchFamily="34" charset="0"/>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defRPr>
            </a:lvl9pPr>
          </a:lstStyle>
          <a:p>
            <a:fld id="{B4F57591-B077-4727-A471-BC627941A5B2}" type="slidenum">
              <a:rPr lang="en-US" altLang="en-US">
                <a:latin typeface="Arial" panose="020B0604020202020204" pitchFamily="34" charset="0"/>
              </a:rPr>
              <a:pPr/>
              <a:t>45</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xmlns="" id="{02AE65DF-2665-4904-866E-CEB4CAA1AA1F}"/>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xmlns="" id="{0CC406E7-6759-475C-A18E-CF74159679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4875" eaLnBrk="1" hangingPunct="1">
              <a:spcBef>
                <a:spcPct val="0"/>
              </a:spcBef>
            </a:pPr>
            <a:r>
              <a:rPr lang="en-US" altLang="en-US">
                <a:solidFill>
                  <a:srgbClr val="000000"/>
                </a:solidFill>
                <a:latin typeface="Calibri" panose="020F0502020204030204" pitchFamily="34" charset="0"/>
              </a:rPr>
              <a:t>All public schools in New Jersey, as well as all approved private schools for students with disabilities, must report annually to the SSDS. Public school districts must certify that all schools in the district have reported to the SSDS at the end of report period 1, and again after report period 2 to certify reporting is complete and accurate for all schools for the entire school year. </a:t>
            </a:r>
            <a:endParaRPr lang="en-US"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xmlns="" id="{D2085A40-5FA8-4D94-BA07-DAEE4977BA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defRPr>
            </a:lvl1pPr>
            <a:lvl2pPr marL="742950" indent="-285750" defTabSz="923925">
              <a:defRPr>
                <a:solidFill>
                  <a:schemeClr val="tx1"/>
                </a:solidFill>
                <a:latin typeface="Verdana" panose="020B0604030504040204" pitchFamily="34" charset="0"/>
              </a:defRPr>
            </a:lvl2pPr>
            <a:lvl3pPr marL="1143000" indent="-228600" defTabSz="923925">
              <a:defRPr>
                <a:solidFill>
                  <a:schemeClr val="tx1"/>
                </a:solidFill>
                <a:latin typeface="Verdana" panose="020B0604030504040204" pitchFamily="34" charset="0"/>
              </a:defRPr>
            </a:lvl3pPr>
            <a:lvl4pPr marL="1600200" indent="-228600" defTabSz="923925">
              <a:defRPr>
                <a:solidFill>
                  <a:schemeClr val="tx1"/>
                </a:solidFill>
                <a:latin typeface="Verdana" panose="020B0604030504040204" pitchFamily="34" charset="0"/>
              </a:defRPr>
            </a:lvl4pPr>
            <a:lvl5pPr marL="2057400" indent="-228600" defTabSz="923925">
              <a:defRPr>
                <a:solidFill>
                  <a:schemeClr val="tx1"/>
                </a:solidFill>
                <a:latin typeface="Verdana" panose="020B0604030504040204" pitchFamily="34" charset="0"/>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defRPr>
            </a:lvl9pPr>
          </a:lstStyle>
          <a:p>
            <a:fld id="{CBE206FA-5C7C-4625-A358-25C708572258}" type="slidenum">
              <a:rPr lang="en-US" altLang="en-US">
                <a:latin typeface="Arial" panose="020B0604020202020204" pitchFamily="34" charset="0"/>
              </a:rPr>
              <a:pPr/>
              <a:t>46</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xmlns="" id="{C4538719-1A78-4347-A900-6EE2349E0E9C}"/>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xmlns="" id="{541FA834-895B-4A3F-9652-C33D99493E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Commisioner’s Annual Report consist of Violence – Vandalism – Weapons – Substance Abuse – HIB </a:t>
            </a:r>
          </a:p>
        </p:txBody>
      </p:sp>
      <p:sp>
        <p:nvSpPr>
          <p:cNvPr id="18436" name="Slide Number Placeholder 3">
            <a:extLst>
              <a:ext uri="{FF2B5EF4-FFF2-40B4-BE49-F238E27FC236}">
                <a16:creationId xmlns:a16="http://schemas.microsoft.com/office/drawing/2014/main" xmlns="" id="{13CDAC55-F4FF-4131-AA64-C7F4E1C93F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defRPr>
            </a:lvl1pPr>
            <a:lvl2pPr marL="742950" indent="-285750" defTabSz="923925">
              <a:defRPr>
                <a:solidFill>
                  <a:schemeClr val="tx1"/>
                </a:solidFill>
                <a:latin typeface="Verdana" panose="020B0604030504040204" pitchFamily="34" charset="0"/>
              </a:defRPr>
            </a:lvl2pPr>
            <a:lvl3pPr marL="1143000" indent="-228600" defTabSz="923925">
              <a:defRPr>
                <a:solidFill>
                  <a:schemeClr val="tx1"/>
                </a:solidFill>
                <a:latin typeface="Verdana" panose="020B0604030504040204" pitchFamily="34" charset="0"/>
              </a:defRPr>
            </a:lvl3pPr>
            <a:lvl4pPr marL="1600200" indent="-228600" defTabSz="923925">
              <a:defRPr>
                <a:solidFill>
                  <a:schemeClr val="tx1"/>
                </a:solidFill>
                <a:latin typeface="Verdana" panose="020B0604030504040204" pitchFamily="34" charset="0"/>
              </a:defRPr>
            </a:lvl4pPr>
            <a:lvl5pPr marL="2057400" indent="-228600" defTabSz="923925">
              <a:defRPr>
                <a:solidFill>
                  <a:schemeClr val="tx1"/>
                </a:solidFill>
                <a:latin typeface="Verdana" panose="020B0604030504040204" pitchFamily="34" charset="0"/>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defRPr>
            </a:lvl9pPr>
          </a:lstStyle>
          <a:p>
            <a:fld id="{2B90C0FD-F4B8-415D-BC59-C68B4AB13568}" type="slidenum">
              <a:rPr lang="en-US" altLang="en-US">
                <a:latin typeface="Arial" panose="020B0604020202020204" pitchFamily="34" charset="0"/>
              </a:rPr>
              <a:pPr/>
              <a:t>48</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xmlns="" id="{A108665E-F883-4D23-BADA-033549BB1972}"/>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xmlns="" id="{346FF9BD-0CBA-497F-88ED-CFA7734832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following are a few of the Orange Public School SSDS prevention methods </a:t>
            </a:r>
          </a:p>
        </p:txBody>
      </p:sp>
      <p:sp>
        <p:nvSpPr>
          <p:cNvPr id="22532" name="Slide Number Placeholder 3">
            <a:extLst>
              <a:ext uri="{FF2B5EF4-FFF2-40B4-BE49-F238E27FC236}">
                <a16:creationId xmlns:a16="http://schemas.microsoft.com/office/drawing/2014/main" xmlns="" id="{2FBFF770-8898-45F5-802D-A576702849A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defRPr>
            </a:lvl1pPr>
            <a:lvl2pPr marL="736600" indent="-282575" defTabSz="923925">
              <a:defRPr>
                <a:solidFill>
                  <a:schemeClr val="tx1"/>
                </a:solidFill>
                <a:latin typeface="Verdana" panose="020B0604030504040204" pitchFamily="34" charset="0"/>
              </a:defRPr>
            </a:lvl2pPr>
            <a:lvl3pPr marL="1133475" indent="-225425" defTabSz="923925">
              <a:defRPr>
                <a:solidFill>
                  <a:schemeClr val="tx1"/>
                </a:solidFill>
                <a:latin typeface="Verdana" panose="020B0604030504040204" pitchFamily="34" charset="0"/>
              </a:defRPr>
            </a:lvl3pPr>
            <a:lvl4pPr marL="1587500" indent="-225425" defTabSz="923925">
              <a:defRPr>
                <a:solidFill>
                  <a:schemeClr val="tx1"/>
                </a:solidFill>
                <a:latin typeface="Verdana" panose="020B0604030504040204" pitchFamily="34" charset="0"/>
              </a:defRPr>
            </a:lvl4pPr>
            <a:lvl5pPr marL="2041525" indent="-225425" defTabSz="923925">
              <a:defRPr>
                <a:solidFill>
                  <a:schemeClr val="tx1"/>
                </a:solidFill>
                <a:latin typeface="Verdana" panose="020B0604030504040204" pitchFamily="34" charset="0"/>
              </a:defRPr>
            </a:lvl5pPr>
            <a:lvl6pPr marL="2498725" indent="-225425" defTabSz="923925" eaLnBrk="0" fontAlgn="base" hangingPunct="0">
              <a:spcBef>
                <a:spcPct val="0"/>
              </a:spcBef>
              <a:spcAft>
                <a:spcPct val="0"/>
              </a:spcAft>
              <a:defRPr>
                <a:solidFill>
                  <a:schemeClr val="tx1"/>
                </a:solidFill>
                <a:latin typeface="Verdana" panose="020B0604030504040204" pitchFamily="34" charset="0"/>
              </a:defRPr>
            </a:lvl6pPr>
            <a:lvl7pPr marL="2955925" indent="-225425" defTabSz="923925" eaLnBrk="0" fontAlgn="base" hangingPunct="0">
              <a:spcBef>
                <a:spcPct val="0"/>
              </a:spcBef>
              <a:spcAft>
                <a:spcPct val="0"/>
              </a:spcAft>
              <a:defRPr>
                <a:solidFill>
                  <a:schemeClr val="tx1"/>
                </a:solidFill>
                <a:latin typeface="Verdana" panose="020B0604030504040204" pitchFamily="34" charset="0"/>
              </a:defRPr>
            </a:lvl7pPr>
            <a:lvl8pPr marL="3413125" indent="-225425" defTabSz="923925" eaLnBrk="0" fontAlgn="base" hangingPunct="0">
              <a:spcBef>
                <a:spcPct val="0"/>
              </a:spcBef>
              <a:spcAft>
                <a:spcPct val="0"/>
              </a:spcAft>
              <a:defRPr>
                <a:solidFill>
                  <a:schemeClr val="tx1"/>
                </a:solidFill>
                <a:latin typeface="Verdana" panose="020B0604030504040204" pitchFamily="34" charset="0"/>
              </a:defRPr>
            </a:lvl8pPr>
            <a:lvl9pPr marL="3870325" indent="-225425" defTabSz="923925" eaLnBrk="0" fontAlgn="base" hangingPunct="0">
              <a:spcBef>
                <a:spcPct val="0"/>
              </a:spcBef>
              <a:spcAft>
                <a:spcPct val="0"/>
              </a:spcAft>
              <a:defRPr>
                <a:solidFill>
                  <a:schemeClr val="tx1"/>
                </a:solidFill>
                <a:latin typeface="Verdana" panose="020B0604030504040204" pitchFamily="34" charset="0"/>
              </a:defRPr>
            </a:lvl9pPr>
          </a:lstStyle>
          <a:p>
            <a:fld id="{A38FFEE8-9CA9-4345-8BE7-A3605B63BA6B}" type="slidenum">
              <a:rPr lang="en-US" altLang="en-US">
                <a:latin typeface="Arial" panose="020B0604020202020204" pitchFamily="34" charset="0"/>
              </a:rPr>
              <a:pPr/>
              <a:t>49</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E289E1-A98D-422E-821B-8C6E08646BE0}" type="slidenum">
              <a:rPr lang="en-US" smtClean="0"/>
              <a:t>57</a:t>
            </a:fld>
            <a:endParaRPr lang="en-US" dirty="0"/>
          </a:p>
        </p:txBody>
      </p:sp>
    </p:spTree>
    <p:extLst>
      <p:ext uri="{BB962C8B-B14F-4D97-AF65-F5344CB8AC3E}">
        <p14:creationId xmlns:p14="http://schemas.microsoft.com/office/powerpoint/2010/main" val="1770913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649164" y="411480"/>
            <a:ext cx="10893672"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ctrTitle"/>
          </p:nvPr>
        </p:nvSpPr>
        <p:spPr>
          <a:xfrm>
            <a:off x="1219200" y="1123950"/>
            <a:ext cx="9789584"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1219200" y="3429000"/>
            <a:ext cx="9789584"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764988" y="6122895"/>
            <a:ext cx="2844800" cy="259317"/>
          </a:xfrm>
        </p:spPr>
        <p:txBody>
          <a:bodyPr/>
          <a:lstStyle/>
          <a:p>
            <a:fld id="{59650680-D57C-41D4-94D3-61DFFE5EF3D7}" type="datetimeFigureOut">
              <a:rPr lang="en-US" smtClean="0"/>
              <a:t>9/15/20</a:t>
            </a:fld>
            <a:endParaRPr lang="en-US" dirty="0"/>
          </a:p>
        </p:txBody>
      </p:sp>
      <p:sp>
        <p:nvSpPr>
          <p:cNvPr id="5" name="Footer Placeholder 4"/>
          <p:cNvSpPr>
            <a:spLocks noGrp="1"/>
          </p:cNvSpPr>
          <p:nvPr>
            <p:ph type="ftr" sz="quarter" idx="11"/>
          </p:nvPr>
        </p:nvSpPr>
        <p:spPr>
          <a:xfrm>
            <a:off x="7518400" y="6122894"/>
            <a:ext cx="3860800" cy="257810"/>
          </a:xfrm>
        </p:spPr>
        <p:txBody>
          <a:bodyPr/>
          <a:lstStyle/>
          <a:p>
            <a:endParaRPr lang="en-US" dirty="0"/>
          </a:p>
        </p:txBody>
      </p:sp>
      <p:sp>
        <p:nvSpPr>
          <p:cNvPr id="6" name="Slide Number Placeholder 5"/>
          <p:cNvSpPr>
            <a:spLocks noGrp="1"/>
          </p:cNvSpPr>
          <p:nvPr>
            <p:ph type="sldNum" sz="quarter" idx="12"/>
          </p:nvPr>
        </p:nvSpPr>
        <p:spPr>
          <a:xfrm>
            <a:off x="5588000" y="6122895"/>
            <a:ext cx="1016000" cy="271463"/>
          </a:xfrm>
        </p:spPr>
        <p:txBody>
          <a:bodyPr/>
          <a:lstStyle/>
          <a:p>
            <a:fld id="{3A4A5191-E0BB-4728-A0AD-B91BF686784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243840" y="173699"/>
            <a:ext cx="1170432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706967" y="1694329"/>
            <a:ext cx="4011084" cy="914400"/>
          </a:xfrm>
        </p:spPr>
        <p:txBody>
          <a:bodyPr anchor="b">
            <a:normAutofit/>
          </a:bodyPr>
          <a:lstStyle>
            <a:lvl1pPr algn="l">
              <a:defRPr sz="2800" b="0"/>
            </a:lvl1pPr>
          </a:lstStyle>
          <a:p>
            <a:r>
              <a:rPr lang="en-US"/>
              <a:t>Click to edit Master title style</a:t>
            </a:r>
            <a:endParaRPr dirty="0"/>
          </a:p>
        </p:txBody>
      </p:sp>
      <p:sp>
        <p:nvSpPr>
          <p:cNvPr id="3" name="Content Placeholder 2"/>
          <p:cNvSpPr>
            <a:spLocks noGrp="1"/>
          </p:cNvSpPr>
          <p:nvPr>
            <p:ph idx="1"/>
          </p:nvPr>
        </p:nvSpPr>
        <p:spPr>
          <a:xfrm>
            <a:off x="5771092" y="609601"/>
            <a:ext cx="54864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06967" y="2672323"/>
            <a:ext cx="4011084"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650680-D57C-41D4-94D3-61DFFE5EF3D7}" type="datetimeFigureOut">
              <a:rPr lang="en-US" smtClean="0"/>
              <a:t>9/15/20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A5191-E0BB-4728-A0AD-B91BF6867845}" type="slidenum">
              <a:rPr lang="en-US" smtClean="0"/>
              <a:t>‹#›</a:t>
            </a:fld>
            <a:endParaRPr lang="en-US" dirty="0"/>
          </a:p>
        </p:txBody>
      </p:sp>
      <p:sp>
        <p:nvSpPr>
          <p:cNvPr id="17" name="Picture Placeholder 16"/>
          <p:cNvSpPr>
            <a:spLocks noGrp="1"/>
          </p:cNvSpPr>
          <p:nvPr>
            <p:ph type="pic" sz="quarter" idx="13"/>
          </p:nvPr>
        </p:nvSpPr>
        <p:spPr>
          <a:xfrm>
            <a:off x="470523" y="310123"/>
            <a:ext cx="4531783" cy="1204912"/>
          </a:xfrm>
        </p:spPr>
        <p:txBody>
          <a:bodyPr>
            <a:normAutofit/>
          </a:bodyPr>
          <a:lstStyle>
            <a:lvl1pPr>
              <a:buNone/>
              <a:defRPr sz="1800"/>
            </a:lvl1pPr>
          </a:lstStyle>
          <a:p>
            <a:r>
              <a:rPr lang="en-US" dirty="0"/>
              <a:t>Drag picture to placeholder or click icon to add</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243840" y="173699"/>
            <a:ext cx="1170432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707136" y="1691640"/>
            <a:ext cx="4011168" cy="914400"/>
          </a:xfrm>
        </p:spPr>
        <p:txBody>
          <a:bodyPr anchor="b">
            <a:noAutofit/>
          </a:bodyPr>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5784745" y="612775"/>
            <a:ext cx="54864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707136" y="2670048"/>
            <a:ext cx="4011168"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a:t>Click to edit Master text styles</a:t>
            </a:r>
          </a:p>
        </p:txBody>
      </p:sp>
      <p:sp>
        <p:nvSpPr>
          <p:cNvPr id="5" name="Date Placeholder 4"/>
          <p:cNvSpPr>
            <a:spLocks noGrp="1"/>
          </p:cNvSpPr>
          <p:nvPr>
            <p:ph type="dt" sz="half" idx="10"/>
          </p:nvPr>
        </p:nvSpPr>
        <p:spPr/>
        <p:txBody>
          <a:bodyPr/>
          <a:lstStyle/>
          <a:p>
            <a:fld id="{59650680-D57C-41D4-94D3-61DFFE5EF3D7}" type="datetimeFigureOut">
              <a:rPr lang="en-US" smtClean="0"/>
              <a:t>9/15/20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A5191-E0BB-4728-A0AD-B91BF6867845}"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243840" y="173699"/>
            <a:ext cx="1170432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707136" y="4287820"/>
            <a:ext cx="10695969" cy="916193"/>
          </a:xfrm>
        </p:spPr>
        <p:txBody>
          <a:bodyPr anchor="b">
            <a:noAutofit/>
          </a:bodyPr>
          <a:lstStyle>
            <a:lvl1pPr algn="l">
              <a:defRPr sz="3600" b="0"/>
            </a:lvl1pPr>
          </a:lstStyle>
          <a:p>
            <a:r>
              <a:rPr lang="en-US"/>
              <a:t>Click to edit Master title style</a:t>
            </a:r>
            <a:endParaRPr dirty="0"/>
          </a:p>
        </p:txBody>
      </p:sp>
      <p:sp>
        <p:nvSpPr>
          <p:cNvPr id="3" name="Picture Placeholder 2"/>
          <p:cNvSpPr>
            <a:spLocks noGrp="1"/>
          </p:cNvSpPr>
          <p:nvPr>
            <p:ph type="pic" idx="1"/>
          </p:nvPr>
        </p:nvSpPr>
        <p:spPr>
          <a:xfrm>
            <a:off x="475129" y="331694"/>
            <a:ext cx="11228832"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707136" y="5271248"/>
            <a:ext cx="10695969"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a:t>Click to edit Master text styles</a:t>
            </a:r>
          </a:p>
        </p:txBody>
      </p:sp>
      <p:sp>
        <p:nvSpPr>
          <p:cNvPr id="5" name="Date Placeholder 4"/>
          <p:cNvSpPr>
            <a:spLocks noGrp="1"/>
          </p:cNvSpPr>
          <p:nvPr>
            <p:ph type="dt" sz="half" idx="10"/>
          </p:nvPr>
        </p:nvSpPr>
        <p:spPr/>
        <p:txBody>
          <a:bodyPr/>
          <a:lstStyle/>
          <a:p>
            <a:fld id="{59650680-D57C-41D4-94D3-61DFFE5EF3D7}" type="datetimeFigureOut">
              <a:rPr lang="en-US" smtClean="0"/>
              <a:t>9/15/20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A5191-E0BB-4728-A0AD-B91BF6867845}"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243840" y="173699"/>
            <a:ext cx="1170432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9650680-D57C-41D4-94D3-61DFFE5EF3D7}" type="datetimeFigureOut">
              <a:rPr lang="en-US" smtClean="0"/>
              <a:t>9/15/20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A5191-E0BB-4728-A0AD-B91BF6867845}"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243840" y="173699"/>
            <a:ext cx="1170432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Vertical Title 1"/>
          <p:cNvSpPr>
            <a:spLocks noGrp="1"/>
          </p:cNvSpPr>
          <p:nvPr>
            <p:ph type="title" orient="vert"/>
          </p:nvPr>
        </p:nvSpPr>
        <p:spPr>
          <a:xfrm>
            <a:off x="9855199" y="609601"/>
            <a:ext cx="1888564" cy="5516563"/>
          </a:xfrm>
        </p:spPr>
        <p:txBody>
          <a:bodyPr vert="eaVert">
            <a:normAutofit/>
          </a:bodyPr>
          <a:lstStyle>
            <a:lvl1pPr>
              <a:defRPr sz="3600"/>
            </a:lvl1pPr>
          </a:lstStyle>
          <a:p>
            <a:r>
              <a:rPr lang="en-US"/>
              <a:t>Click to edit Master title style</a:t>
            </a:r>
            <a:endParaRPr/>
          </a:p>
        </p:txBody>
      </p:sp>
      <p:sp>
        <p:nvSpPr>
          <p:cNvPr id="3" name="Vertical Text Placeholder 2"/>
          <p:cNvSpPr>
            <a:spLocks noGrp="1"/>
          </p:cNvSpPr>
          <p:nvPr>
            <p:ph type="body" orient="vert" idx="1"/>
          </p:nvPr>
        </p:nvSpPr>
        <p:spPr>
          <a:xfrm>
            <a:off x="770963" y="609601"/>
            <a:ext cx="8373036" cy="55165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9650680-D57C-41D4-94D3-61DFFE5EF3D7}" type="datetimeFigureOut">
              <a:rPr lang="en-US" smtClean="0"/>
              <a:t>9/15/20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A5191-E0BB-4728-A0AD-B91BF6867845}"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62"/>
        <p:cNvGrpSpPr/>
        <p:nvPr/>
      </p:nvGrpSpPr>
      <p:grpSpPr>
        <a:xfrm>
          <a:off x="0" y="0"/>
          <a:ext cx="0" cy="0"/>
          <a:chOff x="0" y="0"/>
          <a:chExt cx="0" cy="0"/>
        </a:xfrm>
      </p:grpSpPr>
    </p:spTree>
    <p:extLst>
      <p:ext uri="{BB962C8B-B14F-4D97-AF65-F5344CB8AC3E}">
        <p14:creationId xmlns:p14="http://schemas.microsoft.com/office/powerpoint/2010/main" val="586447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243840" y="173699"/>
            <a:ext cx="1170432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9650680-D57C-41D4-94D3-61DFFE5EF3D7}" type="datetimeFigureOut">
              <a:rPr lang="en-US" smtClean="0"/>
              <a:t>9/15/20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A5191-E0BB-4728-A0AD-B91BF686784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649164" y="411480"/>
            <a:ext cx="10893672"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1200151" y="3442448"/>
            <a:ext cx="9793816" cy="1532965"/>
          </a:xfrm>
        </p:spPr>
        <p:txBody>
          <a:bodyPr anchor="b" anchorCtr="0">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200151" y="5029200"/>
            <a:ext cx="9793816"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759012" y="6122895"/>
            <a:ext cx="2844800" cy="259317"/>
          </a:xfrm>
        </p:spPr>
        <p:txBody>
          <a:bodyPr/>
          <a:lstStyle/>
          <a:p>
            <a:fld id="{59650680-D57C-41D4-94D3-61DFFE5EF3D7}" type="datetimeFigureOut">
              <a:rPr lang="en-US" smtClean="0"/>
              <a:t>9/15/20</a:t>
            </a:fld>
            <a:endParaRPr lang="en-US" dirty="0"/>
          </a:p>
        </p:txBody>
      </p:sp>
      <p:sp>
        <p:nvSpPr>
          <p:cNvPr id="5" name="Footer Placeholder 4"/>
          <p:cNvSpPr>
            <a:spLocks noGrp="1"/>
          </p:cNvSpPr>
          <p:nvPr>
            <p:ph type="ftr" sz="quarter" idx="11"/>
          </p:nvPr>
        </p:nvSpPr>
        <p:spPr>
          <a:xfrm>
            <a:off x="7518400" y="6124401"/>
            <a:ext cx="3860800" cy="257810"/>
          </a:xfrm>
        </p:spPr>
        <p:txBody>
          <a:bodyPr/>
          <a:lstStyle/>
          <a:p>
            <a:endParaRPr lang="en-US" dirty="0"/>
          </a:p>
        </p:txBody>
      </p:sp>
      <p:sp>
        <p:nvSpPr>
          <p:cNvPr id="14" name="Picture Placeholder 13"/>
          <p:cNvSpPr>
            <a:spLocks noGrp="1"/>
          </p:cNvSpPr>
          <p:nvPr>
            <p:ph type="pic" sz="quarter" idx="12"/>
          </p:nvPr>
        </p:nvSpPr>
        <p:spPr>
          <a:xfrm>
            <a:off x="848657" y="533401"/>
            <a:ext cx="10448544" cy="2828925"/>
          </a:xfrm>
        </p:spPr>
        <p:txBody>
          <a:bodyPr>
            <a:normAutofit/>
          </a:bodyPr>
          <a:lstStyle>
            <a:lvl1pPr>
              <a:buNone/>
              <a:defRPr sz="2000"/>
            </a:lvl1pPr>
          </a:lstStyle>
          <a:p>
            <a:r>
              <a:rPr lang="en-US" dirty="0"/>
              <a:t>Drag picture to placeholder or click icon to add</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243840" y="173699"/>
            <a:ext cx="1170432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1200151" y="1371600"/>
            <a:ext cx="9793816" cy="1676400"/>
          </a:xfrm>
        </p:spPr>
        <p:txBody>
          <a:bodyPr anchor="b" anchorCtr="0">
            <a:noAutofit/>
          </a:bodyPr>
          <a:lstStyle>
            <a:lvl1pPr algn="ctr">
              <a:defRPr sz="5400" b="0" i="0" cap="none" baseline="0">
                <a:solidFill>
                  <a:schemeClr val="tx1">
                    <a:lumMod val="75000"/>
                    <a:lumOff val="25000"/>
                  </a:schemeClr>
                </a:solidFill>
              </a:defRPr>
            </a:lvl1pPr>
          </a:lstStyle>
          <a:p>
            <a:r>
              <a:rPr lang="en-US"/>
              <a:t>Click to edit Master title style</a:t>
            </a:r>
            <a:endParaRPr dirty="0"/>
          </a:p>
        </p:txBody>
      </p:sp>
      <p:sp>
        <p:nvSpPr>
          <p:cNvPr id="3" name="Text Placeholder 2"/>
          <p:cNvSpPr>
            <a:spLocks noGrp="1"/>
          </p:cNvSpPr>
          <p:nvPr>
            <p:ph type="body" idx="1"/>
          </p:nvPr>
        </p:nvSpPr>
        <p:spPr>
          <a:xfrm>
            <a:off x="1200151" y="3134567"/>
            <a:ext cx="9793816"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650680-D57C-41D4-94D3-61DFFE5EF3D7}" type="datetimeFigureOut">
              <a:rPr lang="en-US" smtClean="0"/>
              <a:t>9/15/20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A5191-E0BB-4728-A0AD-B91BF686784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243840" y="173699"/>
            <a:ext cx="1170432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00148" y="2147889"/>
            <a:ext cx="475488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97599" y="2147889"/>
            <a:ext cx="475488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59650680-D57C-41D4-94D3-61DFFE5EF3D7}" type="datetimeFigureOut">
              <a:rPr lang="en-US" smtClean="0"/>
              <a:t>9/15/20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A5191-E0BB-4728-A0AD-B91BF686784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243840" y="173699"/>
            <a:ext cx="1170432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843068" y="1708991"/>
            <a:ext cx="475488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3068" y="2590801"/>
            <a:ext cx="475488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594052" y="1708991"/>
            <a:ext cx="475488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4052" y="2590801"/>
            <a:ext cx="475488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59650680-D57C-41D4-94D3-61DFFE5EF3D7}" type="datetimeFigureOut">
              <a:rPr lang="en-US" smtClean="0"/>
              <a:t>9/15/20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4A5191-E0BB-4728-A0AD-B91BF686784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243840" y="173699"/>
            <a:ext cx="1170432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650680-D57C-41D4-94D3-61DFFE5EF3D7}" type="datetimeFigureOut">
              <a:rPr lang="en-US" smtClean="0"/>
              <a:t>9/15/20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4A5191-E0BB-4728-A0AD-B91BF686784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243840" y="173699"/>
            <a:ext cx="1170432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59650680-D57C-41D4-94D3-61DFFE5EF3D7}" type="datetimeFigureOut">
              <a:rPr lang="en-US" smtClean="0"/>
              <a:t>9/15/20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4A5191-E0BB-4728-A0AD-B91BF686784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243840" y="173699"/>
            <a:ext cx="1170432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706967" y="1169892"/>
            <a:ext cx="4011084" cy="914400"/>
          </a:xfrm>
        </p:spPr>
        <p:txBody>
          <a:bodyPr anchor="b">
            <a:normAutofit/>
          </a:bodyPr>
          <a:lstStyle>
            <a:lvl1pPr algn="l">
              <a:defRPr sz="2800" b="0"/>
            </a:lvl1pPr>
          </a:lstStyle>
          <a:p>
            <a:r>
              <a:rPr lang="en-US"/>
              <a:t>Click to edit Master title style</a:t>
            </a:r>
            <a:endParaRPr dirty="0"/>
          </a:p>
        </p:txBody>
      </p:sp>
      <p:sp>
        <p:nvSpPr>
          <p:cNvPr id="3" name="Content Placeholder 2"/>
          <p:cNvSpPr>
            <a:spLocks noGrp="1"/>
          </p:cNvSpPr>
          <p:nvPr>
            <p:ph idx="1"/>
          </p:nvPr>
        </p:nvSpPr>
        <p:spPr>
          <a:xfrm>
            <a:off x="5771092" y="609601"/>
            <a:ext cx="54864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06967" y="2147889"/>
            <a:ext cx="4011084"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US"/>
              <a:t>Click to edit Master text styles</a:t>
            </a:r>
          </a:p>
        </p:txBody>
      </p:sp>
      <p:sp>
        <p:nvSpPr>
          <p:cNvPr id="5" name="Date Placeholder 4"/>
          <p:cNvSpPr>
            <a:spLocks noGrp="1"/>
          </p:cNvSpPr>
          <p:nvPr>
            <p:ph type="dt" sz="half" idx="10"/>
          </p:nvPr>
        </p:nvSpPr>
        <p:spPr/>
        <p:txBody>
          <a:bodyPr/>
          <a:lstStyle/>
          <a:p>
            <a:fld id="{59650680-D57C-41D4-94D3-61DFFE5EF3D7}" type="datetimeFigureOut">
              <a:rPr lang="en-US" smtClean="0"/>
              <a:t>9/15/20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A5191-E0BB-4728-A0AD-B91BF686784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0151" y="244158"/>
            <a:ext cx="9793816" cy="1339850"/>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200150" y="2133601"/>
            <a:ext cx="9793817"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325120" y="6371592"/>
            <a:ext cx="28448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59650680-D57C-41D4-94D3-61DFFE5EF3D7}" type="datetimeFigureOut">
              <a:rPr lang="en-US" smtClean="0"/>
              <a:t>9/15/20</a:t>
            </a:fld>
            <a:endParaRPr lang="en-US" dirty="0"/>
          </a:p>
        </p:txBody>
      </p:sp>
      <p:sp>
        <p:nvSpPr>
          <p:cNvPr id="5" name="Footer Placeholder 4"/>
          <p:cNvSpPr>
            <a:spLocks noGrp="1"/>
          </p:cNvSpPr>
          <p:nvPr>
            <p:ph type="ftr" sz="quarter" idx="3"/>
          </p:nvPr>
        </p:nvSpPr>
        <p:spPr>
          <a:xfrm>
            <a:off x="7945120" y="6371591"/>
            <a:ext cx="38608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dirty="0"/>
          </a:p>
        </p:txBody>
      </p:sp>
      <p:sp>
        <p:nvSpPr>
          <p:cNvPr id="6" name="Slide Number Placeholder 5"/>
          <p:cNvSpPr>
            <a:spLocks noGrp="1"/>
          </p:cNvSpPr>
          <p:nvPr>
            <p:ph type="sldNum" sz="quarter" idx="4"/>
          </p:nvPr>
        </p:nvSpPr>
        <p:spPr>
          <a:xfrm>
            <a:off x="5588000" y="6356351"/>
            <a:ext cx="1016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3A4A5191-E0BB-4728-A0AD-B91BF6867845}"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bc.com/shows/localish/episode-guide/season-01/600-this-teacher-is-empowering-children-through-ar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adlet.com/clepinski/8z2ewqa7hslm7zoa"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ocs.google.com/presentation/d/13wpquSfxf8sb586S4bYwsUkpV847rFfqXNZeAkdMLPM/edit%23slide=id.g88b898dbae_0_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hyperlink" Target="http://www.orange.k12.nj.us/" TargetMode="External"/><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hyperlink" Target="mailto:distancelearningquestions@orange.k12.nj.u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erformcare.org/"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ing.com/images/search?q=school+images&amp;view=detailv2&amp;qpvt=school+images&amp;id=328167DA504468B579ED6763DE2D66F666E9EF76&amp;selectedIndex=17&amp;ccid=PqfuR+Yp&amp;simid=608023158177533168&amp;thid=OIP.M3ea7ee47e62923d38bf1380490c2acbco0" TargetMode="Externa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eg"/></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g"/><Relationship Id="rId5"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jpeg"/><Relationship Id="rId7" Type="http://schemas.openxmlformats.org/officeDocument/2006/relationships/image" Target="../media/image41.pn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983974"/>
            <a:ext cx="9789584" cy="2266122"/>
          </a:xfrm>
        </p:spPr>
        <p:txBody>
          <a:bodyPr/>
          <a:lstStyle/>
          <a:p>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sz="4000" dirty="0"/>
              <a:t>Superintendent’s Forum</a:t>
            </a:r>
            <a:br>
              <a:rPr lang="en-US" sz="4000" dirty="0"/>
            </a:br>
            <a:r>
              <a:rPr lang="en-US" sz="4000" dirty="0"/>
              <a:t>Orange Public Schools </a:t>
            </a:r>
            <a:br>
              <a:rPr lang="en-US" sz="4000" dirty="0"/>
            </a:br>
            <a:r>
              <a:rPr lang="en-US" sz="4000" dirty="0"/>
              <a:t>“Good to Great” </a:t>
            </a:r>
            <a:r>
              <a:rPr lang="en-US" sz="4000" b="1" dirty="0"/>
              <a:t/>
            </a:r>
            <a:br>
              <a:rPr lang="en-US" sz="4000" b="1" dirty="0"/>
            </a:br>
            <a:endParaRPr lang="en-US" sz="4000" dirty="0"/>
          </a:p>
        </p:txBody>
      </p:sp>
      <p:sp>
        <p:nvSpPr>
          <p:cNvPr id="3" name="Subtitle 2"/>
          <p:cNvSpPr>
            <a:spLocks noGrp="1"/>
          </p:cNvSpPr>
          <p:nvPr>
            <p:ph type="subTitle" idx="1"/>
          </p:nvPr>
        </p:nvSpPr>
        <p:spPr/>
        <p:txBody>
          <a:bodyPr>
            <a:normAutofit lnSpcReduction="10000"/>
          </a:bodyPr>
          <a:lstStyle/>
          <a:p>
            <a:endParaRPr lang="en-US" dirty="0"/>
          </a:p>
          <a:p>
            <a:r>
              <a:rPr lang="en-US" dirty="0"/>
              <a:t>Gerald Fitzhugh, II, Ed.D.</a:t>
            </a:r>
          </a:p>
          <a:p>
            <a:r>
              <a:rPr lang="en-US" dirty="0"/>
              <a:t>Superintendent of Schools</a:t>
            </a:r>
          </a:p>
          <a:p>
            <a:r>
              <a:rPr lang="en-US" dirty="0"/>
              <a:t>“ The Teaching Superintendent” </a:t>
            </a:r>
          </a:p>
          <a:p>
            <a:r>
              <a:rPr lang="en-US" dirty="0"/>
              <a:t>September 1, 2020</a:t>
            </a:r>
          </a:p>
        </p:txBody>
      </p:sp>
      <p:pic>
        <p:nvPicPr>
          <p:cNvPr id="5" name="Picture 4">
            <a:extLst>
              <a:ext uri="{FF2B5EF4-FFF2-40B4-BE49-F238E27FC236}">
                <a16:creationId xmlns:a16="http://schemas.microsoft.com/office/drawing/2014/main" xmlns="" id="{E9127736-66B7-4436-92B2-81A9B7E2B2A9}"/>
              </a:ext>
            </a:extLst>
          </p:cNvPr>
          <p:cNvPicPr/>
          <p:nvPr/>
        </p:nvPicPr>
        <p:blipFill rotWithShape="1">
          <a:blip r:embed="rId2" cstate="print">
            <a:extLst>
              <a:ext uri="{28A0092B-C50C-407E-A947-70E740481C1C}">
                <a14:useLocalDpi xmlns:a14="http://schemas.microsoft.com/office/drawing/2010/main" val="0"/>
              </a:ext>
            </a:extLst>
          </a:blip>
          <a:srcRect l="347" r="2057" b="2"/>
          <a:stretch/>
        </p:blipFill>
        <p:spPr bwMode="auto">
          <a:xfrm>
            <a:off x="1609220" y="3221442"/>
            <a:ext cx="2527011" cy="2167716"/>
          </a:xfrm>
          <a:prstGeom prst="rect">
            <a:avLst/>
          </a:prstGeom>
          <a:noFill/>
        </p:spPr>
      </p:pic>
    </p:spTree>
    <p:extLst>
      <p:ext uri="{BB962C8B-B14F-4D97-AF65-F5344CB8AC3E}">
        <p14:creationId xmlns:p14="http://schemas.microsoft.com/office/powerpoint/2010/main" val="3985295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normAutofit fontScale="70000" lnSpcReduction="20000"/>
          </a:bodyPr>
          <a:lstStyle/>
          <a:p>
            <a:r>
              <a:rPr lang="en-US" b="1" u="sng" dirty="0">
                <a:solidFill>
                  <a:srgbClr val="FF0000"/>
                </a:solidFill>
              </a:rPr>
              <a:t>Heywood Avenue School:  </a:t>
            </a:r>
            <a:r>
              <a:rPr lang="en-US" dirty="0"/>
              <a:t>For the 3rd year in a row, Heywood Avenue received Project Lead the Way Distinguished School status.  This honor is bestowed upon schools who demonstrate commitment to increasing student access, engagement and achievement in their PLTW programs.</a:t>
            </a:r>
          </a:p>
          <a:p>
            <a:r>
              <a:rPr lang="en-US" dirty="0"/>
              <a:t>In February, Heywood’s middle school students celebrated Engineering Week by engaging in Skype and in-person presentations from University professors, undergraduate and graduate students from Stevens Institute of Technology, Rowan University, Princeton University and the University of Delaware.  Their week-long celebration and learning culminated in a walking field trip for 7th grade students to the STEM Innovation Academy of the Oranges where they shadowed current students, some of whom were Heywood alumni, to learn about the high school offerings provided there.</a:t>
            </a:r>
          </a:p>
          <a:p>
            <a:r>
              <a:rPr lang="en-US" dirty="0"/>
              <a:t>On March 6th, Heywood celebrated Black History Month by transforming the entire school into a replica of the National Museum of African American History and Culture.  Our K - 2 students created classrooms and hallways of African American achievement and contributions, while students in grades 3 - 4 provided key information on the Underground Railroad and the Abolitionist movement and students in grades 5 - 7 focused on the Civil rights movement.  Through oration, music and dance, the entire Heywood community of staff, students and parents learned through our theme of “From Struggle Comes Strength” the power of the African American experience.</a:t>
            </a:r>
          </a:p>
          <a:p>
            <a:endParaRPr lang="en-US" dirty="0"/>
          </a:p>
        </p:txBody>
      </p:sp>
    </p:spTree>
    <p:extLst>
      <p:ext uri="{BB962C8B-B14F-4D97-AF65-F5344CB8AC3E}">
        <p14:creationId xmlns:p14="http://schemas.microsoft.com/office/powerpoint/2010/main" val="2048815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normAutofit fontScale="92500" lnSpcReduction="10000"/>
          </a:bodyPr>
          <a:lstStyle/>
          <a:p>
            <a:r>
              <a:rPr lang="en-US" b="1" u="sng" dirty="0">
                <a:solidFill>
                  <a:srgbClr val="FF0000"/>
                </a:solidFill>
              </a:rPr>
              <a:t>Park Avenue School: </a:t>
            </a:r>
            <a:r>
              <a:rPr lang="en-US" dirty="0"/>
              <a:t>Students created an interactive Ocean Museum.  What was so awesome about the event was that students were the instructors and informed the invited guests of the importance of recycling and the negative effects of the ocean should we not.  </a:t>
            </a:r>
          </a:p>
          <a:p>
            <a:r>
              <a:rPr lang="en-US" dirty="0"/>
              <a:t>In February, 2020, students and staff participated in the Black Lives Matter Assembly.  The sweet sound of music and the history bestowed on the school community made each of us in attendance proud.  </a:t>
            </a:r>
          </a:p>
          <a:p>
            <a:r>
              <a:rPr lang="en-US" dirty="0"/>
              <a:t>In the foyer of Park Avenue, the school recognized all students.  It was a beautiful display of the accomplishments of the students as a whole.  The day of the unveiling was touching; allowed for the school to come together and recognize the greatness of all. </a:t>
            </a:r>
          </a:p>
        </p:txBody>
      </p:sp>
    </p:spTree>
    <p:extLst>
      <p:ext uri="{BB962C8B-B14F-4D97-AF65-F5344CB8AC3E}">
        <p14:creationId xmlns:p14="http://schemas.microsoft.com/office/powerpoint/2010/main" val="1947420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normAutofit fontScale="92500" lnSpcReduction="20000"/>
          </a:bodyPr>
          <a:lstStyle/>
          <a:p>
            <a:r>
              <a:rPr lang="en-US" b="1" u="sng" dirty="0">
                <a:solidFill>
                  <a:srgbClr val="FF0000"/>
                </a:solidFill>
              </a:rPr>
              <a:t>Scholars Academy:  </a:t>
            </a:r>
            <a:r>
              <a:rPr lang="en-US" dirty="0"/>
              <a:t>Pre-Kindergarten students enjoyed the sensory hallway experience as they hopped on logs, stomped on numbers, tiptoed on shapes, and pressed their wiggles out onto the wall.</a:t>
            </a:r>
          </a:p>
          <a:p>
            <a:r>
              <a:rPr lang="en-US" dirty="0"/>
              <a:t>Scholars Academy was selected from NJEA to receive a special visit from the Cat in the Hat himself which coordinated with the 100th day of school celebration. </a:t>
            </a:r>
          </a:p>
          <a:p>
            <a:r>
              <a:rPr lang="en-US" dirty="0"/>
              <a:t>No matter the virtual distance, Preschool staff continued with Science experiments for Preschool students with weekly videos for students to participate in such as Dancing Spaghetti and Float/Sink!</a:t>
            </a:r>
          </a:p>
          <a:p>
            <a:r>
              <a:rPr lang="en-US" dirty="0"/>
              <a:t>Principal </a:t>
            </a:r>
            <a:r>
              <a:rPr lang="en-US" dirty="0" err="1"/>
              <a:t>Machuca</a:t>
            </a:r>
            <a:r>
              <a:rPr lang="en-US" dirty="0"/>
              <a:t> was selected as New Jersey Association for Gifted Children (NJAGC) Administrator of the Year for 2020!</a:t>
            </a:r>
          </a:p>
          <a:p>
            <a:pPr marL="0" indent="0">
              <a:buNone/>
            </a:pPr>
            <a:endParaRPr lang="en-US" dirty="0"/>
          </a:p>
          <a:p>
            <a:endParaRPr lang="en-US" dirty="0"/>
          </a:p>
        </p:txBody>
      </p:sp>
    </p:spTree>
    <p:extLst>
      <p:ext uri="{BB962C8B-B14F-4D97-AF65-F5344CB8AC3E}">
        <p14:creationId xmlns:p14="http://schemas.microsoft.com/office/powerpoint/2010/main" val="908659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normAutofit fontScale="92500" lnSpcReduction="20000"/>
          </a:bodyPr>
          <a:lstStyle/>
          <a:p>
            <a:r>
              <a:rPr lang="en-US" b="1" u="sng" dirty="0">
                <a:solidFill>
                  <a:srgbClr val="FF0000"/>
                </a:solidFill>
              </a:rPr>
              <a:t>Orange Early Childhood Center:</a:t>
            </a:r>
            <a:r>
              <a:rPr lang="en-US" b="1" dirty="0">
                <a:solidFill>
                  <a:srgbClr val="FF0000"/>
                </a:solidFill>
              </a:rPr>
              <a:t>  </a:t>
            </a:r>
            <a:r>
              <a:rPr lang="en-US" dirty="0"/>
              <a:t>Sensory Hallways and Walkways are so very important.  At a glance, children need these hallways and walkways to center themselves. At Orange Early Childhood Center, the students embarked on the usage of the hallways.  </a:t>
            </a:r>
          </a:p>
          <a:p>
            <a:pPr lvl="0"/>
            <a:r>
              <a:rPr lang="en-US" dirty="0"/>
              <a:t>Prior to the pandemic, perfect attendance classroom shout outs took place.  The children waited to hear if their classroom had perfect attendance - you could hear them clapping and shouting as the announcements were made. It was so popular, that families would come in asking if their class had perfect attendance. Orange Early Childhood Center had great incentives for the children, families, and staff to celebrate attendance. Mrs. Blanton is quoted by the following, “I think having the entire building focus on attendance made a major difference.”</a:t>
            </a:r>
          </a:p>
          <a:p>
            <a:endParaRPr lang="en-US" dirty="0"/>
          </a:p>
        </p:txBody>
      </p:sp>
    </p:spTree>
    <p:extLst>
      <p:ext uri="{BB962C8B-B14F-4D97-AF65-F5344CB8AC3E}">
        <p14:creationId xmlns:p14="http://schemas.microsoft.com/office/powerpoint/2010/main" val="2928312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normAutofit lnSpcReduction="10000"/>
          </a:bodyPr>
          <a:lstStyle/>
          <a:p>
            <a:pPr lvl="0"/>
            <a:r>
              <a:rPr lang="en-US" b="1" u="sng" dirty="0">
                <a:solidFill>
                  <a:srgbClr val="FF0000"/>
                </a:solidFill>
              </a:rPr>
              <a:t>Lincoln Elementary School:</a:t>
            </a:r>
            <a:r>
              <a:rPr lang="en-US" b="1" dirty="0">
                <a:solidFill>
                  <a:srgbClr val="FF0000"/>
                </a:solidFill>
              </a:rPr>
              <a:t>  </a:t>
            </a:r>
            <a:r>
              <a:rPr lang="en-US" dirty="0"/>
              <a:t>The continuation of our weekly SEL meetings (in grades 5-7) from March 2020 - June 2020 provided targeted students with the supports they needed to continue to be successful during the school year given the climate we were placed in.</a:t>
            </a:r>
          </a:p>
          <a:p>
            <a:pPr lvl="0"/>
            <a:r>
              <a:rPr lang="en-US" dirty="0"/>
              <a:t>Student participation during Lincoln’s virtual spirit weeks increased over the course of distance learning. The school community was proud and excited to see what students created.</a:t>
            </a:r>
          </a:p>
          <a:p>
            <a:pPr lvl="0"/>
            <a:r>
              <a:rPr lang="en-US" dirty="0"/>
              <a:t>Lincoln Avenue students placed in 1st - 3rd place in the final 4 weeks of the Problem of the Week contest for mathematics. We are very proud of their hard work and determination. </a:t>
            </a:r>
          </a:p>
          <a:p>
            <a:endParaRPr lang="en-US" dirty="0"/>
          </a:p>
        </p:txBody>
      </p:sp>
    </p:spTree>
    <p:extLst>
      <p:ext uri="{BB962C8B-B14F-4D97-AF65-F5344CB8AC3E}">
        <p14:creationId xmlns:p14="http://schemas.microsoft.com/office/powerpoint/2010/main" val="2298798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normAutofit fontScale="77500" lnSpcReduction="20000"/>
          </a:bodyPr>
          <a:lstStyle/>
          <a:p>
            <a:r>
              <a:rPr lang="en-US" b="1" u="sng" dirty="0">
                <a:solidFill>
                  <a:srgbClr val="FF0000"/>
                </a:solidFill>
              </a:rPr>
              <a:t>Forest Street Community School:</a:t>
            </a:r>
            <a:r>
              <a:rPr lang="en-US" b="1" dirty="0">
                <a:solidFill>
                  <a:srgbClr val="FF0000"/>
                </a:solidFill>
              </a:rPr>
              <a:t>  </a:t>
            </a:r>
            <a:r>
              <a:rPr lang="en-US" dirty="0"/>
              <a:t>During the 2019-2020 SY there were some notable highlights from Forest Street Community School.  As per Dr. Cooke, she reflected on the following:  “The first item that comes to mind is the dedication and efforts of the Forest Street staff during the pandemic phase of the school year. When you use the proverb it takes a village it describes the time, energy and efforts that our teachers used to provide rigorous instructions and social and emotional supports throughout distance learning. </a:t>
            </a:r>
          </a:p>
          <a:p>
            <a:pPr lvl="0"/>
            <a:r>
              <a:rPr lang="en-US" dirty="0"/>
              <a:t>We went from “I teach you… to a you teach me as we learned together” format through the application of technology that was student led</a:t>
            </a:r>
          </a:p>
          <a:p>
            <a:pPr lvl="0"/>
            <a:r>
              <a:rPr lang="en-US" dirty="0"/>
              <a:t>Ms. Edwards consistently provided self-care to students and staff in collaboration with the nurse. Weekly health checks were conducted by Nurse </a:t>
            </a:r>
            <a:r>
              <a:rPr lang="en-US" dirty="0" err="1"/>
              <a:t>Hydah</a:t>
            </a:r>
            <a:r>
              <a:rPr lang="en-US" dirty="0"/>
              <a:t>.</a:t>
            </a:r>
          </a:p>
          <a:p>
            <a:pPr lvl="0"/>
            <a:r>
              <a:rPr lang="en-US" dirty="0"/>
              <a:t>Ms. Irving provided one-on-one trainings for parents, students and staff to ensure that technology platforms were being utilized effectively.</a:t>
            </a:r>
          </a:p>
          <a:p>
            <a:pPr lvl="0"/>
            <a:endParaRPr lang="en-US" dirty="0"/>
          </a:p>
        </p:txBody>
      </p:sp>
    </p:spTree>
    <p:extLst>
      <p:ext uri="{BB962C8B-B14F-4D97-AF65-F5344CB8AC3E}">
        <p14:creationId xmlns:p14="http://schemas.microsoft.com/office/powerpoint/2010/main" val="187322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lstStyle/>
          <a:p>
            <a:pPr lvl="0"/>
            <a:r>
              <a:rPr lang="en-US" b="1" u="sng" dirty="0">
                <a:solidFill>
                  <a:srgbClr val="FF0000"/>
                </a:solidFill>
              </a:rPr>
              <a:t>Cleveland Street School:</a:t>
            </a:r>
            <a:r>
              <a:rPr lang="en-US" b="1" dirty="0">
                <a:solidFill>
                  <a:srgbClr val="FF0000"/>
                </a:solidFill>
              </a:rPr>
              <a:t>  </a:t>
            </a:r>
            <a:r>
              <a:rPr lang="en-US" dirty="0"/>
              <a:t>Kindergarten and 7th Grade Moving Up and Moving On - In-Person </a:t>
            </a:r>
            <a:r>
              <a:rPr lang="en-US" dirty="0" err="1"/>
              <a:t>DriveBy</a:t>
            </a:r>
            <a:r>
              <a:rPr lang="en-US" dirty="0"/>
              <a:t>/</a:t>
            </a:r>
            <a:r>
              <a:rPr lang="en-US" dirty="0" err="1"/>
              <a:t>DropOff</a:t>
            </a:r>
            <a:r>
              <a:rPr lang="en-US" dirty="0"/>
              <a:t> (Awards, Promotional certificates, and incentives)</a:t>
            </a:r>
          </a:p>
          <a:p>
            <a:pPr lvl="0"/>
            <a:r>
              <a:rPr lang="en-US" dirty="0"/>
              <a:t>Virtual Summer Student Recognition Programs (Grade Levels:  3</a:t>
            </a:r>
            <a:r>
              <a:rPr lang="en-US" baseline="30000" dirty="0"/>
              <a:t>rd </a:t>
            </a:r>
            <a:r>
              <a:rPr lang="en-US" dirty="0"/>
              <a:t>&amp; 4th and 5</a:t>
            </a:r>
            <a:r>
              <a:rPr lang="en-US" baseline="30000" dirty="0"/>
              <a:t>th</a:t>
            </a:r>
            <a:r>
              <a:rPr lang="en-US" dirty="0"/>
              <a:t> through 7th)</a:t>
            </a:r>
          </a:p>
          <a:p>
            <a:pPr lvl="0"/>
            <a:r>
              <a:rPr lang="en-US" dirty="0"/>
              <a:t>Virtual Student of the Month Programs</a:t>
            </a:r>
          </a:p>
          <a:p>
            <a:pPr lvl="0"/>
            <a:r>
              <a:rPr lang="en-US" dirty="0"/>
              <a:t>Virtual Social Emotional Supports Programs </a:t>
            </a:r>
          </a:p>
          <a:p>
            <a:endParaRPr lang="en-US" dirty="0"/>
          </a:p>
        </p:txBody>
      </p:sp>
    </p:spTree>
    <p:extLst>
      <p:ext uri="{BB962C8B-B14F-4D97-AF65-F5344CB8AC3E}">
        <p14:creationId xmlns:p14="http://schemas.microsoft.com/office/powerpoint/2010/main" val="3058084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normAutofit fontScale="77500" lnSpcReduction="20000"/>
          </a:bodyPr>
          <a:lstStyle/>
          <a:p>
            <a:pPr lvl="0"/>
            <a:r>
              <a:rPr lang="en-US" b="1" u="sng" dirty="0">
                <a:solidFill>
                  <a:srgbClr val="FF0000"/>
                </a:solidFill>
              </a:rPr>
              <a:t>Rosa Parks Community School:  </a:t>
            </a:r>
            <a:r>
              <a:rPr lang="en-US" dirty="0"/>
              <a:t>Ms. Alexander is an Art teacher at RPCS. She was contacted by ABC, channel 7 news network, to highlight how she empowers our students and exposes them to inclusive art history lessons. </a:t>
            </a:r>
            <a:r>
              <a:rPr lang="en-US" u="sng" dirty="0">
                <a:hlinkClick r:id="rId2"/>
              </a:rPr>
              <a:t>https://abc.com/shows/localish/episode-guide/season-01/600-this-teacher-is-empowering-children-through-art</a:t>
            </a:r>
            <a:r>
              <a:rPr lang="en-US" dirty="0"/>
              <a:t> </a:t>
            </a:r>
          </a:p>
          <a:p>
            <a:pPr lvl="0"/>
            <a:r>
              <a:rPr lang="en-US" dirty="0"/>
              <a:t>RPCS Branding- Dr. Joseph-Charles communicated that she wanted the staff to highlight all the beautiful things that are taking place in our classrooms via social media. Twitter is a great way to help market our school, improve public relations, and bring the classroom to the community. Since then, we have had 40 staff members, at least one from each grade level, showcasing the fantastic work being done at RPCS. Our Twitter feeds are filled with amazing art projects from our students, teachers’ </a:t>
            </a:r>
            <a:r>
              <a:rPr lang="en-US" dirty="0" err="1"/>
              <a:t>TikTok</a:t>
            </a:r>
            <a:r>
              <a:rPr lang="en-US" dirty="0"/>
              <a:t> videos to increase student engagement, STEM activities, students reading, school spirit day pictures from students and staff, student work from all subjects, students being physically active, etc. The Twitter world now knows the work that is being done at Rosa Parks Community School.</a:t>
            </a:r>
          </a:p>
          <a:p>
            <a:endParaRPr lang="en-US" b="1" u="sng" dirty="0">
              <a:solidFill>
                <a:srgbClr val="FF0000"/>
              </a:solidFill>
            </a:endParaRPr>
          </a:p>
        </p:txBody>
      </p:sp>
    </p:spTree>
    <p:extLst>
      <p:ext uri="{BB962C8B-B14F-4D97-AF65-F5344CB8AC3E}">
        <p14:creationId xmlns:p14="http://schemas.microsoft.com/office/powerpoint/2010/main" val="4255765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normAutofit fontScale="77500" lnSpcReduction="20000"/>
          </a:bodyPr>
          <a:lstStyle/>
          <a:p>
            <a:pPr lvl="0"/>
            <a:r>
              <a:rPr lang="en-US" b="1" u="sng" dirty="0">
                <a:solidFill>
                  <a:srgbClr val="FF0000"/>
                </a:solidFill>
              </a:rPr>
              <a:t>Rosa Parks Community School:</a:t>
            </a:r>
            <a:r>
              <a:rPr lang="en-US" dirty="0"/>
              <a:t>  Virtual Space at RPCS – Our staff members went over and beyond to ensure that students continued to learn during remote learning. As showcased on Twitter, teachers used many virtual platforms to conducted unique learning experience for our students. Our staff used </a:t>
            </a:r>
            <a:r>
              <a:rPr lang="en-US" dirty="0" err="1"/>
              <a:t>Padlet</a:t>
            </a:r>
            <a:r>
              <a:rPr lang="en-US" dirty="0"/>
              <a:t>, </a:t>
            </a:r>
            <a:r>
              <a:rPr lang="en-US" dirty="0" err="1"/>
              <a:t>FlipGrid</a:t>
            </a:r>
            <a:r>
              <a:rPr lang="en-US" dirty="0"/>
              <a:t>, </a:t>
            </a:r>
            <a:r>
              <a:rPr lang="en-US" dirty="0" err="1"/>
              <a:t>Youtube</a:t>
            </a:r>
            <a:r>
              <a:rPr lang="en-US" dirty="0"/>
              <a:t>, </a:t>
            </a:r>
            <a:r>
              <a:rPr lang="en-US" dirty="0" err="1"/>
              <a:t>Kahoot</a:t>
            </a:r>
            <a:r>
              <a:rPr lang="en-US" dirty="0"/>
              <a:t>, </a:t>
            </a:r>
            <a:r>
              <a:rPr lang="en-US" dirty="0" err="1"/>
              <a:t>TikTok</a:t>
            </a:r>
            <a:r>
              <a:rPr lang="en-US" dirty="0"/>
              <a:t>, </a:t>
            </a:r>
            <a:r>
              <a:rPr lang="en-US" dirty="0" err="1"/>
              <a:t>Screencastify</a:t>
            </a:r>
            <a:r>
              <a:rPr lang="en-US" dirty="0"/>
              <a:t>, created interactive Google Slides, etc.  Some examples are below: </a:t>
            </a:r>
            <a:endParaRPr lang="en-US" sz="2000" dirty="0"/>
          </a:p>
          <a:p>
            <a:pPr lvl="1"/>
            <a:r>
              <a:rPr lang="en-US" sz="2400" dirty="0"/>
              <a:t>Mrs. </a:t>
            </a:r>
            <a:r>
              <a:rPr lang="en-US" sz="2400" dirty="0" err="1"/>
              <a:t>Pais</a:t>
            </a:r>
            <a:r>
              <a:rPr lang="en-US" sz="2400" dirty="0"/>
              <a:t>, 7</a:t>
            </a:r>
            <a:r>
              <a:rPr lang="en-US" sz="2400" baseline="30000" dirty="0"/>
              <a:t>th</a:t>
            </a:r>
            <a:r>
              <a:rPr lang="en-US" sz="2400" dirty="0"/>
              <a:t>-grade Social Studies teacher, decided to give her students voice, promote collaboration, and integrate technology into a learning experience through </a:t>
            </a:r>
            <a:r>
              <a:rPr lang="en-US" sz="2400" dirty="0" err="1"/>
              <a:t>Padlet</a:t>
            </a:r>
            <a:r>
              <a:rPr lang="en-US" sz="2400" dirty="0"/>
              <a:t> to do her Pandemic Experience Project. </a:t>
            </a:r>
            <a:r>
              <a:rPr lang="en-US" sz="2400" u="sng" dirty="0">
                <a:hlinkClick r:id="rId2"/>
              </a:rPr>
              <a:t>https://padlet.com/clepinski/8z2ewqa7hslm7zoa</a:t>
            </a:r>
            <a:endParaRPr lang="en-US" sz="2000" dirty="0"/>
          </a:p>
          <a:p>
            <a:pPr lvl="1"/>
            <a:r>
              <a:rPr lang="en-US" sz="2400" dirty="0"/>
              <a:t>Ms. </a:t>
            </a:r>
            <a:r>
              <a:rPr lang="en-US" sz="2400" dirty="0" err="1"/>
              <a:t>Kober</a:t>
            </a:r>
            <a:r>
              <a:rPr lang="en-US" sz="2400" dirty="0"/>
              <a:t>, 4</a:t>
            </a:r>
            <a:r>
              <a:rPr lang="en-US" sz="2400" baseline="30000" dirty="0"/>
              <a:t>th</a:t>
            </a:r>
            <a:r>
              <a:rPr lang="en-US" sz="2400" dirty="0"/>
              <a:t>-grade Math teacher, learned many new virtual platforms that she integrated them throughout remote learning. </a:t>
            </a:r>
            <a:endParaRPr lang="en-US" sz="2000" dirty="0"/>
          </a:p>
          <a:p>
            <a:pPr lvl="1"/>
            <a:r>
              <a:rPr lang="en-US" sz="2400" dirty="0"/>
              <a:t>The Physical Education department conducted our very first virtual field day. </a:t>
            </a:r>
            <a:endParaRPr lang="en-US" sz="2000" dirty="0"/>
          </a:p>
          <a:p>
            <a:pPr lvl="1"/>
            <a:r>
              <a:rPr lang="en-US" sz="2400" dirty="0"/>
              <a:t>The school also had two successful moving up ceremonies virtually as well as many other end of the year celebrations. </a:t>
            </a:r>
            <a:endParaRPr lang="en-US" sz="2000" dirty="0"/>
          </a:p>
          <a:p>
            <a:endParaRPr lang="en-US" dirty="0"/>
          </a:p>
        </p:txBody>
      </p:sp>
    </p:spTree>
    <p:extLst>
      <p:ext uri="{BB962C8B-B14F-4D97-AF65-F5344CB8AC3E}">
        <p14:creationId xmlns:p14="http://schemas.microsoft.com/office/powerpoint/2010/main" val="2535230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normAutofit fontScale="92500" lnSpcReduction="10000"/>
          </a:bodyPr>
          <a:lstStyle/>
          <a:p>
            <a:pPr marL="342900" lvl="1" indent="-342900">
              <a:spcBef>
                <a:spcPts val="2000"/>
              </a:spcBef>
              <a:buClr>
                <a:schemeClr val="tx1">
                  <a:lumMod val="75000"/>
                  <a:lumOff val="25000"/>
                </a:schemeClr>
              </a:buClr>
            </a:pPr>
            <a:r>
              <a:rPr lang="en-US" b="1" u="sng" dirty="0">
                <a:solidFill>
                  <a:srgbClr val="FF0000"/>
                </a:solidFill>
              </a:rPr>
              <a:t>Rosa Parks Community School:</a:t>
            </a:r>
            <a:r>
              <a:rPr lang="en-US" b="1" dirty="0">
                <a:solidFill>
                  <a:srgbClr val="FF0000"/>
                </a:solidFill>
              </a:rPr>
              <a:t>  </a:t>
            </a:r>
            <a:r>
              <a:rPr lang="en-US" sz="2400" dirty="0"/>
              <a:t>Virtual PDs- Mrs. Vaughan, RPCS Technology Coordinator, rose to the occasion when our district was forced to go remotely in March. Since we could not send our staff to learn the best technology practices, Mrs. Vaughan and her district colleagues decided to bring the district's learning to them. She provided PD to give instructional support through technology and introduce the district's staff to engaging student programs while learning virtually. The staff was provided PD on the following platforms: Adobe Spark, </a:t>
            </a:r>
            <a:r>
              <a:rPr lang="en-US" sz="2400" dirty="0" err="1"/>
              <a:t>BrainPop</a:t>
            </a:r>
            <a:r>
              <a:rPr lang="en-US" sz="2400" dirty="0"/>
              <a:t>, Vocabulary Spelling City, </a:t>
            </a:r>
            <a:r>
              <a:rPr lang="en-US" sz="2400" dirty="0" err="1"/>
              <a:t>FlipGrid</a:t>
            </a:r>
            <a:r>
              <a:rPr lang="en-US" sz="2400" dirty="0"/>
              <a:t>, Google Meet, Discovery Education, </a:t>
            </a:r>
            <a:r>
              <a:rPr lang="en-US" sz="2400" dirty="0" err="1"/>
              <a:t>Jamboard</a:t>
            </a:r>
            <a:r>
              <a:rPr lang="en-US" sz="2400" dirty="0"/>
              <a:t>, Seesaw, </a:t>
            </a:r>
            <a:r>
              <a:rPr lang="en-US" sz="2400" dirty="0" err="1"/>
              <a:t>Padlet</a:t>
            </a:r>
            <a:r>
              <a:rPr lang="en-US" sz="2400" dirty="0"/>
              <a:t>, </a:t>
            </a:r>
            <a:r>
              <a:rPr lang="en-US" sz="2400" dirty="0" err="1"/>
              <a:t>Newela</a:t>
            </a:r>
            <a:r>
              <a:rPr lang="en-US" sz="2400" dirty="0"/>
              <a:t>, Pear Deck, Google Classroom, </a:t>
            </a:r>
            <a:r>
              <a:rPr lang="en-US" sz="2400" dirty="0" err="1"/>
              <a:t>Kahoot</a:t>
            </a:r>
            <a:r>
              <a:rPr lang="en-US" sz="2400" dirty="0"/>
              <a:t>!, Snap &amp; Read, and </a:t>
            </a:r>
            <a:r>
              <a:rPr lang="en-US" sz="2400" dirty="0" err="1"/>
              <a:t>ClassDojo</a:t>
            </a:r>
            <a:r>
              <a:rPr lang="en-US" sz="2400" dirty="0"/>
              <a:t>. </a:t>
            </a:r>
            <a:r>
              <a:rPr lang="en-US" sz="2000" u="sng" dirty="0">
                <a:hlinkClick r:id="rId2"/>
              </a:rPr>
              <a:t>https://docs.google.com/presentation/d/13wpquSfxf8sb586S4bYwsUkpV847rFfqXNZeAkdMLPM/edit#slide=id.g88b898dbae_0_7</a:t>
            </a:r>
            <a:r>
              <a:rPr lang="en-US" sz="2000" dirty="0"/>
              <a:t> </a:t>
            </a:r>
          </a:p>
          <a:p>
            <a:endParaRPr lang="en-US" b="1" dirty="0">
              <a:solidFill>
                <a:srgbClr val="FF0000"/>
              </a:solidFill>
            </a:endParaRPr>
          </a:p>
        </p:txBody>
      </p:sp>
    </p:spTree>
    <p:extLst>
      <p:ext uri="{BB962C8B-B14F-4D97-AF65-F5344CB8AC3E}">
        <p14:creationId xmlns:p14="http://schemas.microsoft.com/office/powerpoint/2010/main" val="3507375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Beginning with a Moment of Silence</a:t>
            </a:r>
          </a:p>
        </p:txBody>
      </p:sp>
      <p:sp>
        <p:nvSpPr>
          <p:cNvPr id="3" name="Content Placeholder 2"/>
          <p:cNvSpPr>
            <a:spLocks noGrp="1"/>
          </p:cNvSpPr>
          <p:nvPr>
            <p:ph idx="1"/>
          </p:nvPr>
        </p:nvSpPr>
        <p:spPr/>
        <p:txBody>
          <a:bodyPr/>
          <a:lstStyle/>
          <a:p>
            <a:r>
              <a:rPr lang="en-US" dirty="0"/>
              <a:t>As you know, we have personally lost family members, friends, and extended family as a result of the pandemic we must continue to lean on one another during these trying times.  </a:t>
            </a:r>
          </a:p>
          <a:p>
            <a:r>
              <a:rPr lang="en-US" dirty="0"/>
              <a:t>Before we begin the 2020-2021 Superintendent’s Forum, let us take a moment of silence to honor those that we have lost.   </a:t>
            </a:r>
          </a:p>
        </p:txBody>
      </p:sp>
    </p:spTree>
    <p:extLst>
      <p:ext uri="{BB962C8B-B14F-4D97-AF65-F5344CB8AC3E}">
        <p14:creationId xmlns:p14="http://schemas.microsoft.com/office/powerpoint/2010/main" val="3045118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normAutofit fontScale="77500" lnSpcReduction="20000"/>
          </a:bodyPr>
          <a:lstStyle/>
          <a:p>
            <a:r>
              <a:rPr lang="en-US" b="1" u="sng" dirty="0">
                <a:solidFill>
                  <a:srgbClr val="FF0000"/>
                </a:solidFill>
              </a:rPr>
              <a:t>Newcomers Academy:</a:t>
            </a:r>
            <a:r>
              <a:rPr lang="en-US" b="1" dirty="0">
                <a:solidFill>
                  <a:srgbClr val="FF0000"/>
                </a:solidFill>
              </a:rPr>
              <a:t>  </a:t>
            </a:r>
            <a:r>
              <a:rPr lang="en-US" dirty="0"/>
              <a:t>In November, Chef Torres and his culinary students hosted a Thanksgiving Feast for all Newcomers’ students and their families. Close to 90 people attended and enjoyed the dinner. Ms. Alvarado, 6</a:t>
            </a:r>
            <a:r>
              <a:rPr lang="en-US" baseline="30000" dirty="0"/>
              <a:t>th</a:t>
            </a:r>
            <a:r>
              <a:rPr lang="en-US" dirty="0"/>
              <a:t> and 7</a:t>
            </a:r>
            <a:r>
              <a:rPr lang="en-US" baseline="30000" dirty="0"/>
              <a:t>th</a:t>
            </a:r>
            <a:r>
              <a:rPr lang="en-US" dirty="0"/>
              <a:t> Grade ESL Teacher reached out to her Chatham Community via Facebook. Most of students and their families did not have the winter clothing they would need because they came from warmer climates. On behalf of the Chatham Community and Newcomers’ we were able to give away over 100 winter coats and also winter clothing to students and their families. Most of the coats were brand new.</a:t>
            </a:r>
          </a:p>
          <a:p>
            <a:r>
              <a:rPr lang="en-US" dirty="0"/>
              <a:t>Ms. Guerra and Ms. </a:t>
            </a:r>
            <a:r>
              <a:rPr lang="en-US" dirty="0" err="1"/>
              <a:t>Farez’s</a:t>
            </a:r>
            <a:r>
              <a:rPr lang="en-US" dirty="0"/>
              <a:t> Bilingual Spanish Kindergarten students and Ms. Alvarado’s 6</a:t>
            </a:r>
            <a:r>
              <a:rPr lang="en-US" baseline="30000" dirty="0"/>
              <a:t>th</a:t>
            </a:r>
            <a:r>
              <a:rPr lang="en-US" dirty="0"/>
              <a:t> and 7</a:t>
            </a:r>
            <a:r>
              <a:rPr lang="en-US" baseline="30000" dirty="0"/>
              <a:t>th</a:t>
            </a:r>
            <a:r>
              <a:rPr lang="en-US" dirty="0"/>
              <a:t> grade ESL students each performed a reenactment of Rosa Parks and the day she decided not to give up her seat on the bus. Both performances were outstanding and performed all in English. The performances not only highlighted the courage, acting skills, and creativity of our students but their major progress in the English language by the middle of the school year prior to the emergency school closure. </a:t>
            </a:r>
          </a:p>
          <a:p>
            <a:endParaRPr lang="en-US" dirty="0"/>
          </a:p>
          <a:p>
            <a:endParaRPr lang="en-US" dirty="0"/>
          </a:p>
        </p:txBody>
      </p:sp>
    </p:spTree>
    <p:extLst>
      <p:ext uri="{BB962C8B-B14F-4D97-AF65-F5344CB8AC3E}">
        <p14:creationId xmlns:p14="http://schemas.microsoft.com/office/powerpoint/2010/main" val="4181480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normAutofit fontScale="55000" lnSpcReduction="20000"/>
          </a:bodyPr>
          <a:lstStyle/>
          <a:p>
            <a:r>
              <a:rPr lang="en-US" b="1" u="sng" dirty="0">
                <a:solidFill>
                  <a:srgbClr val="FF0000"/>
                </a:solidFill>
              </a:rPr>
              <a:t>Office of Curriculum and Instruction</a:t>
            </a:r>
            <a:r>
              <a:rPr lang="en-US" dirty="0"/>
              <a:t>:  </a:t>
            </a:r>
            <a:r>
              <a:rPr lang="en-US" b="1" u="sng" dirty="0"/>
              <a:t>World Languages</a:t>
            </a:r>
            <a:r>
              <a:rPr lang="en-US" dirty="0"/>
              <a:t>: AP Spanish: Percent passing 92.8%</a:t>
            </a:r>
          </a:p>
          <a:p>
            <a:pPr lvl="0"/>
            <a:r>
              <a:rPr lang="en-US" dirty="0"/>
              <a:t>During virtual learning, in addition to teaching their own classes, World Language teachers served as interpreters for parents and monolingual colleagues.  </a:t>
            </a:r>
          </a:p>
          <a:p>
            <a:r>
              <a:rPr lang="en-US" b="1" u="sng" dirty="0"/>
              <a:t>Career and Technical Education</a:t>
            </a:r>
            <a:r>
              <a:rPr lang="en-US" dirty="0"/>
              <a:t>:</a:t>
            </a:r>
            <a:endParaRPr lang="en-US" sz="2800" dirty="0"/>
          </a:p>
          <a:p>
            <a:pPr lvl="0"/>
            <a:r>
              <a:rPr lang="en-US" dirty="0"/>
              <a:t>Health Science students, under the tutelage of Mrs. D. </a:t>
            </a:r>
            <a:r>
              <a:rPr lang="en-US" dirty="0" err="1"/>
              <a:t>DePalma</a:t>
            </a:r>
            <a:r>
              <a:rPr lang="en-US" dirty="0"/>
              <a:t> won HOSA regional awards.</a:t>
            </a:r>
            <a:endParaRPr lang="en-US" sz="2800" dirty="0"/>
          </a:p>
          <a:p>
            <a:pPr lvl="0"/>
            <a:r>
              <a:rPr lang="en-US" dirty="0"/>
              <a:t>Animation, Interactive Technology, Video Graphics and Special Effects: 25 of </a:t>
            </a:r>
            <a:r>
              <a:rPr lang="en-US" dirty="0" err="1"/>
              <a:t>Ms</a:t>
            </a:r>
            <a:r>
              <a:rPr lang="en-US" dirty="0"/>
              <a:t> D. Earle’s students won monetary awards at the Orange High/SOMA Film Festival, coordinated by our community partner Mr. Richard Stephen Bell.</a:t>
            </a:r>
            <a:endParaRPr lang="en-US" sz="2800" dirty="0"/>
          </a:p>
          <a:p>
            <a:pPr lvl="0"/>
            <a:r>
              <a:rPr lang="en-US" dirty="0"/>
              <a:t>Culinary: Dennis </a:t>
            </a:r>
            <a:r>
              <a:rPr lang="en-US" dirty="0" err="1"/>
              <a:t>Abrego</a:t>
            </a:r>
            <a:r>
              <a:rPr lang="en-US" dirty="0"/>
              <a:t>, </a:t>
            </a:r>
            <a:r>
              <a:rPr lang="en-US" dirty="0" err="1"/>
              <a:t>Ayotunde</a:t>
            </a:r>
            <a:r>
              <a:rPr lang="en-US" dirty="0"/>
              <a:t> </a:t>
            </a:r>
            <a:r>
              <a:rPr lang="en-US" dirty="0" err="1"/>
              <a:t>Giwa</a:t>
            </a:r>
            <a:r>
              <a:rPr lang="en-US" dirty="0"/>
              <a:t> &amp; </a:t>
            </a:r>
            <a:r>
              <a:rPr lang="en-US" dirty="0" err="1"/>
              <a:t>Malayjah</a:t>
            </a:r>
            <a:r>
              <a:rPr lang="en-US" dirty="0"/>
              <a:t> </a:t>
            </a:r>
            <a:r>
              <a:rPr lang="en-US" dirty="0" err="1"/>
              <a:t>McBean</a:t>
            </a:r>
            <a:r>
              <a:rPr lang="en-US" dirty="0"/>
              <a:t> won gold medals at the </a:t>
            </a:r>
            <a:r>
              <a:rPr lang="en-US" dirty="0" err="1"/>
              <a:t>SkillsUSA</a:t>
            </a:r>
            <a:r>
              <a:rPr lang="en-US" dirty="0"/>
              <a:t> Meals Ready to Eat (MRE) Regional Competition under the guidance of Mrs. N. </a:t>
            </a:r>
            <a:r>
              <a:rPr lang="en-US" dirty="0" err="1"/>
              <a:t>Badruddin</a:t>
            </a:r>
            <a:r>
              <a:rPr lang="en-US" dirty="0"/>
              <a:t>.</a:t>
            </a:r>
            <a:endParaRPr lang="en-US" sz="2800" dirty="0"/>
          </a:p>
          <a:p>
            <a:pPr lvl="0"/>
            <a:r>
              <a:rPr lang="en-US" dirty="0"/>
              <a:t>Navy Junior ROTC: Chief </a:t>
            </a:r>
            <a:r>
              <a:rPr lang="en-US" dirty="0" err="1"/>
              <a:t>Sperduto’s</a:t>
            </a:r>
            <a:r>
              <a:rPr lang="en-US" dirty="0"/>
              <a:t> cadets received an outstanding review when NJROTC Area 4 Commander Miller inspected the program.</a:t>
            </a:r>
            <a:endParaRPr lang="en-US" sz="2800" dirty="0"/>
          </a:p>
          <a:p>
            <a:pPr lvl="0"/>
            <a:r>
              <a:rPr lang="en-US" dirty="0"/>
              <a:t>Juniors and seniors earned dual enrollment credits from Syracuse University, Rutgers University, and Fairleigh Dickinson University.</a:t>
            </a:r>
            <a:endParaRPr lang="en-US" sz="2800" dirty="0"/>
          </a:p>
          <a:p>
            <a:pPr lvl="0"/>
            <a:endParaRPr lang="en-US" dirty="0"/>
          </a:p>
          <a:p>
            <a:endParaRPr lang="en-US" dirty="0"/>
          </a:p>
        </p:txBody>
      </p:sp>
    </p:spTree>
    <p:extLst>
      <p:ext uri="{BB962C8B-B14F-4D97-AF65-F5344CB8AC3E}">
        <p14:creationId xmlns:p14="http://schemas.microsoft.com/office/powerpoint/2010/main" val="1853829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normAutofit fontScale="62500" lnSpcReduction="20000"/>
          </a:bodyPr>
          <a:lstStyle/>
          <a:p>
            <a:r>
              <a:rPr lang="en-US" b="1" u="sng" dirty="0">
                <a:solidFill>
                  <a:srgbClr val="FF0000"/>
                </a:solidFill>
              </a:rPr>
              <a:t>Office of Curriculum and Instruction:  </a:t>
            </a:r>
            <a:r>
              <a:rPr lang="en-US" b="1" u="sng" dirty="0"/>
              <a:t>Social Studies:</a:t>
            </a:r>
            <a:r>
              <a:rPr lang="en-US" dirty="0"/>
              <a:t> AP US History: Percent passing (scores of 3-5) increased from 0% to 61.1%</a:t>
            </a:r>
          </a:p>
          <a:p>
            <a:pPr lvl="0" fontAlgn="base"/>
            <a:r>
              <a:rPr lang="en-US" dirty="0"/>
              <a:t>2020 Law Day Winners: Mrs. </a:t>
            </a:r>
            <a:r>
              <a:rPr lang="en-US" dirty="0" err="1"/>
              <a:t>Gengaro’s</a:t>
            </a:r>
            <a:r>
              <a:rPr lang="en-US" dirty="0"/>
              <a:t> STEM students won Honorable Mention: Dylan Brooks and </a:t>
            </a:r>
            <a:r>
              <a:rPr lang="en-US" dirty="0" err="1"/>
              <a:t>Rebecka</a:t>
            </a:r>
            <a:r>
              <a:rPr lang="en-US" dirty="0"/>
              <a:t> Francois</a:t>
            </a:r>
          </a:p>
          <a:p>
            <a:pPr lvl="0" fontAlgn="base"/>
            <a:r>
              <a:rPr lang="en-US" i="1" dirty="0"/>
              <a:t>Hamilton</a:t>
            </a:r>
            <a:r>
              <a:rPr lang="en-US" dirty="0"/>
              <a:t>: </a:t>
            </a:r>
            <a:r>
              <a:rPr lang="en-US" dirty="0" err="1"/>
              <a:t>Ms</a:t>
            </a:r>
            <a:r>
              <a:rPr lang="en-US" dirty="0"/>
              <a:t> J. Jackson’s OHS students won tickets to see </a:t>
            </a:r>
            <a:r>
              <a:rPr lang="en-US" i="1" dirty="0"/>
              <a:t>Hamilton </a:t>
            </a:r>
            <a:r>
              <a:rPr lang="en-US" dirty="0"/>
              <a:t>on Broadway from the Gilder </a:t>
            </a:r>
            <a:r>
              <a:rPr lang="en-US" dirty="0" err="1"/>
              <a:t>Lehrman</a:t>
            </a:r>
            <a:r>
              <a:rPr lang="en-US" dirty="0"/>
              <a:t> Foundation</a:t>
            </a:r>
          </a:p>
          <a:p>
            <a:pPr marL="0" indent="0">
              <a:buNone/>
            </a:pPr>
            <a:r>
              <a:rPr lang="en-US" b="1" u="sng" dirty="0"/>
              <a:t>Health and Physical Education:</a:t>
            </a:r>
          </a:p>
          <a:p>
            <a:pPr lvl="0"/>
            <a:r>
              <a:rPr lang="en-US" dirty="0"/>
              <a:t>Students in Kindergarten through grade 12 participated in the second annual District Field Day.  This year it was virtual and had excellent participation on </a:t>
            </a:r>
            <a:r>
              <a:rPr lang="en-US" dirty="0" err="1"/>
              <a:t>Flipgrid</a:t>
            </a:r>
            <a:r>
              <a:rPr lang="en-US" dirty="0"/>
              <a:t>.</a:t>
            </a:r>
          </a:p>
          <a:p>
            <a:pPr marL="0" indent="0">
              <a:buNone/>
            </a:pPr>
            <a:r>
              <a:rPr lang="en-US" b="1" u="sng" dirty="0"/>
              <a:t>Visual and Performing Arts:</a:t>
            </a:r>
          </a:p>
          <a:p>
            <a:pPr lvl="0"/>
            <a:r>
              <a:rPr lang="en-US" dirty="0"/>
              <a:t>The OBE collaboration with Luna Stage continues to bring real life application of drama skills and script writing to the students.</a:t>
            </a:r>
          </a:p>
          <a:p>
            <a:pPr lvl="0" fontAlgn="base"/>
            <a:endParaRPr lang="en-US" dirty="0"/>
          </a:p>
          <a:p>
            <a:endParaRPr lang="en-US" dirty="0"/>
          </a:p>
        </p:txBody>
      </p:sp>
    </p:spTree>
    <p:extLst>
      <p:ext uri="{BB962C8B-B14F-4D97-AF65-F5344CB8AC3E}">
        <p14:creationId xmlns:p14="http://schemas.microsoft.com/office/powerpoint/2010/main" val="2748764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Great District News from SY 2019-2020</a:t>
            </a:r>
          </a:p>
        </p:txBody>
      </p:sp>
      <p:sp>
        <p:nvSpPr>
          <p:cNvPr id="3" name="Content Placeholder 2"/>
          <p:cNvSpPr>
            <a:spLocks noGrp="1"/>
          </p:cNvSpPr>
          <p:nvPr>
            <p:ph idx="1"/>
          </p:nvPr>
        </p:nvSpPr>
        <p:spPr/>
        <p:txBody>
          <a:bodyPr>
            <a:normAutofit fontScale="85000" lnSpcReduction="10000"/>
          </a:bodyPr>
          <a:lstStyle/>
          <a:p>
            <a:pPr fontAlgn="base"/>
            <a:r>
              <a:rPr lang="en-US" b="1" u="sng" dirty="0">
                <a:solidFill>
                  <a:srgbClr val="FF0000"/>
                </a:solidFill>
              </a:rPr>
              <a:t>Office of Curriculum and Instruction:  </a:t>
            </a:r>
            <a:r>
              <a:rPr lang="en-US" b="1" u="sng" dirty="0"/>
              <a:t>Instructional Technology:</a:t>
            </a:r>
          </a:p>
          <a:p>
            <a:pPr lvl="0"/>
            <a:r>
              <a:rPr lang="en-US" dirty="0"/>
              <a:t>The International Society for Technology in Education (ISTE) selected Orange Technology Coordinators to present at their work with sustainability at the annual convention.  The convention has been postponed from June 2020 until late Fall 2020.</a:t>
            </a:r>
          </a:p>
          <a:p>
            <a:pPr lvl="0"/>
            <a:r>
              <a:rPr lang="en-US" dirty="0"/>
              <a:t>Technology Coordinators organized the deployment of over 1,500 devices for virtual learning and established protocols for online learning.</a:t>
            </a:r>
          </a:p>
          <a:p>
            <a:pPr marL="0" indent="0">
              <a:buNone/>
            </a:pPr>
            <a:r>
              <a:rPr lang="en-US" b="1" u="sng" dirty="0"/>
              <a:t>Health and Physical Education:</a:t>
            </a:r>
          </a:p>
          <a:p>
            <a:pPr lvl="0"/>
            <a:r>
              <a:rPr lang="en-US" dirty="0"/>
              <a:t>Students in Kindergarten through grade 12 participated in the second annual District Field Day.  This year it was virtual and had excellent participation on </a:t>
            </a:r>
            <a:r>
              <a:rPr lang="en-US" dirty="0" err="1"/>
              <a:t>Flipgrid</a:t>
            </a:r>
            <a:r>
              <a:rPr lang="en-US" dirty="0"/>
              <a:t>.</a:t>
            </a:r>
          </a:p>
          <a:p>
            <a:pPr lvl="0"/>
            <a:endParaRPr lang="en-US" dirty="0"/>
          </a:p>
          <a:p>
            <a:endParaRPr lang="en-US" dirty="0"/>
          </a:p>
        </p:txBody>
      </p:sp>
    </p:spTree>
    <p:extLst>
      <p:ext uri="{BB962C8B-B14F-4D97-AF65-F5344CB8AC3E}">
        <p14:creationId xmlns:p14="http://schemas.microsoft.com/office/powerpoint/2010/main" val="3829676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Great District News for SY 2019-2020 </a:t>
            </a:r>
          </a:p>
        </p:txBody>
      </p:sp>
      <p:sp>
        <p:nvSpPr>
          <p:cNvPr id="3" name="Content Placeholder 2"/>
          <p:cNvSpPr>
            <a:spLocks noGrp="1"/>
          </p:cNvSpPr>
          <p:nvPr>
            <p:ph idx="1"/>
          </p:nvPr>
        </p:nvSpPr>
        <p:spPr/>
        <p:txBody>
          <a:bodyPr>
            <a:normAutofit lnSpcReduction="10000"/>
          </a:bodyPr>
          <a:lstStyle/>
          <a:p>
            <a:pPr lvl="0"/>
            <a:r>
              <a:rPr lang="en-US" b="1" u="sng" dirty="0">
                <a:solidFill>
                  <a:srgbClr val="FF0000"/>
                </a:solidFill>
              </a:rPr>
              <a:t>Office of Language Arts/Literacy:</a:t>
            </a:r>
            <a:r>
              <a:rPr lang="en-US" b="1" dirty="0">
                <a:solidFill>
                  <a:srgbClr val="FF0000"/>
                </a:solidFill>
              </a:rPr>
              <a:t>  </a:t>
            </a:r>
            <a:r>
              <a:rPr lang="en-US" dirty="0"/>
              <a:t>In January and February 2020, selected teachers and administrators participated in the K-2 Literacy Curricular Resource Adoption.  The staff worked with varying vendors before ultimately selecting HMH Into Reading.  Way to go team! </a:t>
            </a:r>
          </a:p>
          <a:p>
            <a:pPr lvl="0"/>
            <a:r>
              <a:rPr lang="en-US" dirty="0"/>
              <a:t>On March 7, 2020, "Literacy: It All Counts!"  District-wide Family Literacy Event in collaboration with Community Engagement Office.</a:t>
            </a:r>
          </a:p>
          <a:p>
            <a:pPr lvl="0"/>
            <a:r>
              <a:rPr lang="en-US" dirty="0"/>
              <a:t>On June 10, 2020, 5th graders interviewed the Mayor and the Superintendent on the town and school district responses to the pandemic. The students certainly had a set of great questions and pushed for sound responses.  </a:t>
            </a:r>
          </a:p>
          <a:p>
            <a:pPr marL="0" indent="0">
              <a:buNone/>
            </a:pPr>
            <a:endParaRPr lang="en-US" dirty="0"/>
          </a:p>
        </p:txBody>
      </p:sp>
    </p:spTree>
    <p:extLst>
      <p:ext uri="{BB962C8B-B14F-4D97-AF65-F5344CB8AC3E}">
        <p14:creationId xmlns:p14="http://schemas.microsoft.com/office/powerpoint/2010/main" val="64953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Great District News from SY 2019-2020</a:t>
            </a:r>
          </a:p>
        </p:txBody>
      </p:sp>
      <p:sp>
        <p:nvSpPr>
          <p:cNvPr id="3" name="Content Placeholder 2"/>
          <p:cNvSpPr>
            <a:spLocks noGrp="1"/>
          </p:cNvSpPr>
          <p:nvPr>
            <p:ph idx="1"/>
          </p:nvPr>
        </p:nvSpPr>
        <p:spPr/>
        <p:txBody>
          <a:bodyPr/>
          <a:lstStyle/>
          <a:p>
            <a:pPr lvl="0"/>
            <a:r>
              <a:rPr lang="en-US" b="1" u="sng" dirty="0">
                <a:solidFill>
                  <a:srgbClr val="FF0000"/>
                </a:solidFill>
              </a:rPr>
              <a:t>Office of Human Resources:</a:t>
            </a:r>
            <a:r>
              <a:rPr lang="en-US" b="1" dirty="0">
                <a:solidFill>
                  <a:srgbClr val="FF0000"/>
                </a:solidFill>
              </a:rPr>
              <a:t>  </a:t>
            </a:r>
            <a:r>
              <a:rPr lang="en-US" dirty="0"/>
              <a:t>Personnel received a score of 100% evaluation rating under our NJQSAC audit from SY 2019-2020.</a:t>
            </a:r>
          </a:p>
          <a:p>
            <a:pPr lvl="0"/>
            <a:r>
              <a:rPr lang="en-US" dirty="0"/>
              <a:t>Human Resources developed a successful virtual job fair during the pandemic to assist with recruiting and hiring.</a:t>
            </a:r>
          </a:p>
          <a:p>
            <a:pPr lvl="0"/>
            <a:r>
              <a:rPr lang="en-US" dirty="0"/>
              <a:t>Human Resources successfully transitioned the on-boarding process from onsite to electronic.  </a:t>
            </a:r>
          </a:p>
          <a:p>
            <a:endParaRPr lang="en-US" dirty="0"/>
          </a:p>
        </p:txBody>
      </p:sp>
    </p:spTree>
    <p:extLst>
      <p:ext uri="{BB962C8B-B14F-4D97-AF65-F5344CB8AC3E}">
        <p14:creationId xmlns:p14="http://schemas.microsoft.com/office/powerpoint/2010/main" val="1997650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Great District News from SY 2019-2020 </a:t>
            </a:r>
          </a:p>
        </p:txBody>
      </p:sp>
      <p:sp>
        <p:nvSpPr>
          <p:cNvPr id="3" name="Content Placeholder 2"/>
          <p:cNvSpPr>
            <a:spLocks noGrp="1"/>
          </p:cNvSpPr>
          <p:nvPr>
            <p:ph idx="1"/>
          </p:nvPr>
        </p:nvSpPr>
        <p:spPr/>
        <p:txBody>
          <a:bodyPr>
            <a:normAutofit fontScale="85000" lnSpcReduction="20000"/>
          </a:bodyPr>
          <a:lstStyle/>
          <a:p>
            <a:r>
              <a:rPr lang="en-US" b="1" u="sng" dirty="0">
                <a:solidFill>
                  <a:srgbClr val="FF0000"/>
                </a:solidFill>
              </a:rPr>
              <a:t>Office of Special Services:  </a:t>
            </a:r>
            <a:r>
              <a:rPr lang="en-US" b="1" u="sng" dirty="0"/>
              <a:t>College Fair &amp; Resources</a:t>
            </a:r>
            <a:r>
              <a:rPr lang="en-US" b="1" dirty="0"/>
              <a:t>-</a:t>
            </a:r>
            <a:r>
              <a:rPr lang="en-US" dirty="0"/>
              <a:t>The guidance department developed virtual resources to support the college application process.  The virtual resources include the: </a:t>
            </a:r>
          </a:p>
          <a:p>
            <a:pPr lvl="0"/>
            <a:r>
              <a:rPr lang="en-US" dirty="0"/>
              <a:t>Online admissions materials  </a:t>
            </a:r>
          </a:p>
          <a:p>
            <a:pPr lvl="0"/>
            <a:r>
              <a:rPr lang="en-US" dirty="0"/>
              <a:t>Access to college preparation resources  </a:t>
            </a:r>
          </a:p>
          <a:p>
            <a:pPr lvl="0"/>
            <a:r>
              <a:rPr lang="en-US" dirty="0"/>
              <a:t>Financial aid and scholarship links  </a:t>
            </a:r>
          </a:p>
          <a:p>
            <a:pPr lvl="0"/>
            <a:r>
              <a:rPr lang="en-US" dirty="0"/>
              <a:t>Virtual college tours, videos of admissions counselors, guest speakers and other leading professionals  </a:t>
            </a:r>
          </a:p>
          <a:p>
            <a:r>
              <a:rPr lang="en-US" dirty="0"/>
              <a:t>Students utilized the on-line application resources to complete their college applications.</a:t>
            </a:r>
          </a:p>
          <a:p>
            <a:endParaRPr lang="en-US" dirty="0"/>
          </a:p>
        </p:txBody>
      </p:sp>
    </p:spTree>
    <p:extLst>
      <p:ext uri="{BB962C8B-B14F-4D97-AF65-F5344CB8AC3E}">
        <p14:creationId xmlns:p14="http://schemas.microsoft.com/office/powerpoint/2010/main" val="63869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Great District News from SY 2019-2020</a:t>
            </a:r>
          </a:p>
        </p:txBody>
      </p:sp>
      <p:sp>
        <p:nvSpPr>
          <p:cNvPr id="3" name="Content Placeholder 2"/>
          <p:cNvSpPr>
            <a:spLocks noGrp="1"/>
          </p:cNvSpPr>
          <p:nvPr>
            <p:ph idx="1"/>
          </p:nvPr>
        </p:nvSpPr>
        <p:spPr/>
        <p:txBody>
          <a:bodyPr>
            <a:normAutofit fontScale="92500" lnSpcReduction="20000"/>
          </a:bodyPr>
          <a:lstStyle/>
          <a:p>
            <a:r>
              <a:rPr lang="en-US" b="1" u="sng" dirty="0">
                <a:solidFill>
                  <a:srgbClr val="FF0000"/>
                </a:solidFill>
              </a:rPr>
              <a:t>Office of Special Services:</a:t>
            </a:r>
            <a:r>
              <a:rPr lang="en-US" b="1" dirty="0">
                <a:solidFill>
                  <a:srgbClr val="FF0000"/>
                </a:solidFill>
              </a:rPr>
              <a:t>  </a:t>
            </a:r>
            <a:r>
              <a:rPr lang="en-US" b="1" dirty="0"/>
              <a:t>Extended School Year (ESY)</a:t>
            </a:r>
            <a:endParaRPr lang="en-US" dirty="0"/>
          </a:p>
          <a:p>
            <a:r>
              <a:rPr lang="en-US" dirty="0"/>
              <a:t>Students participated in the 2020 ESY summer learning and fun program through a virtual platform.  Students explored learning through project-based activities focusing on English Language Arts and Mathematics with the integration of technology.   Students explored thematic themes such as oceans, rainforest, re-cycling, water cycle, animal/farms, presidential election and college explorations.  Each class attended several virtual field trips aligned to their thematic theme.  At the end of the program students presented their thematic unit through a virtual showcase with over 100 plus participants including students, teachers, and family members.  The ESY staff is commended for their hard work and dedication to ensure students’ progress both academically and social emotionally.</a:t>
            </a:r>
          </a:p>
          <a:p>
            <a:endParaRPr lang="en-US" dirty="0"/>
          </a:p>
        </p:txBody>
      </p:sp>
    </p:spTree>
    <p:extLst>
      <p:ext uri="{BB962C8B-B14F-4D97-AF65-F5344CB8AC3E}">
        <p14:creationId xmlns:p14="http://schemas.microsoft.com/office/powerpoint/2010/main" val="3731868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Great District News from SY 2019-2020</a:t>
            </a:r>
          </a:p>
        </p:txBody>
      </p:sp>
      <p:sp>
        <p:nvSpPr>
          <p:cNvPr id="3" name="Content Placeholder 2"/>
          <p:cNvSpPr>
            <a:spLocks noGrp="1"/>
          </p:cNvSpPr>
          <p:nvPr>
            <p:ph idx="1"/>
          </p:nvPr>
        </p:nvSpPr>
        <p:spPr/>
        <p:txBody>
          <a:bodyPr>
            <a:normAutofit fontScale="85000" lnSpcReduction="20000"/>
          </a:bodyPr>
          <a:lstStyle/>
          <a:p>
            <a:r>
              <a:rPr lang="en-US" b="1" u="sng" dirty="0">
                <a:solidFill>
                  <a:srgbClr val="FF0000"/>
                </a:solidFill>
              </a:rPr>
              <a:t>Office of Mathematics and Science:  </a:t>
            </a:r>
            <a:r>
              <a:rPr lang="en-US" dirty="0"/>
              <a:t>Students enrolled in the Advanced Placement Courses (Calculus AB &amp; BC) achieved 100% passing!</a:t>
            </a:r>
          </a:p>
          <a:p>
            <a:r>
              <a:rPr lang="en-US" dirty="0"/>
              <a:t>Dr. Powell and I worked closely with Rutgers-Newark as well as Apple Electronics in regards to a donation of computers for our continued work with computer science.  This is a high school initiative and as a result of the team’s due diligence and creation of a sound computer science plan, we received a donation of $219,000.00 in Apple products for the following schools:  Orange Preparatory Academy, STEM Innovation Academy of the Oranges, and Orange High School.  </a:t>
            </a:r>
          </a:p>
          <a:p>
            <a:r>
              <a:rPr lang="en-US" dirty="0"/>
              <a:t>Last school year, the department embarked on a partnership with Students to Science.  This initiative was for Grades 5-12.  We are continuing this work for SY 2020-2021.  Our students were able to work closely with scientists in the field to stretch their thinking.  From virtual instructional supports to engaging at the Students 2 Science facility in East Hanover, students were engaged in rigorous; scientific explorations.  </a:t>
            </a:r>
          </a:p>
        </p:txBody>
      </p:sp>
    </p:spTree>
    <p:extLst>
      <p:ext uri="{BB962C8B-B14F-4D97-AF65-F5344CB8AC3E}">
        <p14:creationId xmlns:p14="http://schemas.microsoft.com/office/powerpoint/2010/main" val="736430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Staff </a:t>
            </a:r>
          </a:p>
        </p:txBody>
      </p:sp>
      <p:sp>
        <p:nvSpPr>
          <p:cNvPr id="3" name="Content Placeholder 2"/>
          <p:cNvSpPr>
            <a:spLocks noGrp="1"/>
          </p:cNvSpPr>
          <p:nvPr>
            <p:ph idx="1"/>
          </p:nvPr>
        </p:nvSpPr>
        <p:spPr/>
        <p:txBody>
          <a:bodyPr>
            <a:normAutofit fontScale="62500" lnSpcReduction="20000"/>
          </a:bodyPr>
          <a:lstStyle/>
          <a:p>
            <a:r>
              <a:rPr lang="en-US" dirty="0"/>
              <a:t>As we began in a normal fashion last year, on March 17, 2020, our world experienced a pandemic.  We had to figure out this thing called “distance learning.”  Through common planning meetings, discussions with one another, chit-chats with our families and students we used the summer months to redefine what “remote learning” must sound, look, and feel like.”  </a:t>
            </a:r>
          </a:p>
          <a:p>
            <a:r>
              <a:rPr lang="en-US" dirty="0"/>
              <a:t>Through the summer program 2020, we added nuances to improve practices during the course of the summer.  Parent comments that were emailed to the Superintendent of Schools:  “I like the real time learning.”  “My child loved seeing his teacher.”  “I feel that Orange is ahead of many districts.  Please tell the staff thank you.”  </a:t>
            </a:r>
          </a:p>
          <a:p>
            <a:r>
              <a:rPr lang="en-US" dirty="0"/>
              <a:t>Special thank you to our essential staff during the first leg of the pandemic</a:t>
            </a:r>
            <a:r>
              <a:rPr lang="mr-IN" dirty="0"/>
              <a:t>…</a:t>
            </a:r>
            <a:r>
              <a:rPr lang="en-US" dirty="0"/>
              <a:t>.Thank you to our security and food services personnel.  Staff from PCI as well as members of varying offices at the Administration Building who worked around the clock to provide supports to our school community and continue to do </a:t>
            </a:r>
            <a:r>
              <a:rPr lang="en-US"/>
              <a:t>as such.  </a:t>
            </a:r>
            <a:endParaRPr lang="en-US" dirty="0"/>
          </a:p>
          <a:p>
            <a:r>
              <a:rPr lang="en-US" dirty="0"/>
              <a:t>Your continued commitment to the craft called “teaching and learning” is certainly appreciated.  Always know we are in this together.  </a:t>
            </a:r>
          </a:p>
          <a:p>
            <a:r>
              <a:rPr lang="en-US" dirty="0"/>
              <a:t>Welcome to the New Staff!!!!!  We are so excited to see you today virtually</a:t>
            </a:r>
            <a:r>
              <a:rPr lang="mr-IN" dirty="0"/>
              <a:t>…</a:t>
            </a:r>
            <a:r>
              <a:rPr lang="en-US" dirty="0"/>
              <a:t>..</a:t>
            </a:r>
          </a:p>
        </p:txBody>
      </p:sp>
    </p:spTree>
    <p:extLst>
      <p:ext uri="{BB962C8B-B14F-4D97-AF65-F5344CB8AC3E}">
        <p14:creationId xmlns:p14="http://schemas.microsoft.com/office/powerpoint/2010/main" val="3075894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a:t>
            </a:r>
            <a:br>
              <a:rPr lang="en-US" dirty="0"/>
            </a:br>
            <a:r>
              <a:rPr lang="en-US" dirty="0"/>
              <a:t>NJQSAC Announcement </a:t>
            </a:r>
          </a:p>
        </p:txBody>
      </p:sp>
      <p:sp>
        <p:nvSpPr>
          <p:cNvPr id="3" name="Content Placeholder 2"/>
          <p:cNvSpPr>
            <a:spLocks noGrp="1"/>
          </p:cNvSpPr>
          <p:nvPr>
            <p:ph idx="1"/>
          </p:nvPr>
        </p:nvSpPr>
        <p:spPr/>
        <p:txBody>
          <a:bodyPr>
            <a:normAutofit fontScale="70000" lnSpcReduction="20000"/>
          </a:bodyPr>
          <a:lstStyle/>
          <a:p>
            <a:pPr lvl="0"/>
            <a:r>
              <a:rPr lang="en-US" dirty="0"/>
              <a:t>I am pleased to announce that the Orange Public School District obtained a score of 83% in Curriculum and Instruction on the New Jersey Quality Single Accountability Continuum (NJQSAC) report for the school year 2019-2020. NJQSAC is the Department of Education's monitoring and district self-evaluation system for public school districts. In SY 2018-2019 and as reported to the Board of Education earlier in SY 19-20, our score in Curriculum and Instruction was 74%. Throughout the school year, the Curriculum Directors, Supervisors, teachers, and I embarked on a revision process of all district curriculums. In that particular area of the report, we received a perfect score of 40 out of 40. Per the New Jersey Department of Education, the district has satisfied at least 80% of the weighted indicators in each of the five areas of the NJQSAC review process (Instruction and Programs, Operations, Personnel, Governance, and Fiscal) and has been designated as "high performing. The Commissioner will recommend to the State Board of Education that the Orange Township Public School District be certified as providing a thorough and efficient system of education for three years or until the next NJQSAC review. Congratulations on this accomplishment.</a:t>
            </a:r>
          </a:p>
          <a:p>
            <a:pPr lvl="0"/>
            <a:r>
              <a:rPr lang="en-US" dirty="0"/>
              <a:t>Always remember, there is NO I in TEAM</a:t>
            </a:r>
            <a:r>
              <a:rPr lang="mr-IN" dirty="0"/>
              <a:t>…</a:t>
            </a:r>
            <a:r>
              <a:rPr lang="en-US" dirty="0"/>
              <a:t>this is a collaborative effort of our entire school community.  Please drive by Rosa Parks Community School as well as the train station on Scotland Rd., we have two billboards up to celebrate our district as one recognized as high performing! We  have a lot to celebrate as we enter into SY 2020-2021.  </a:t>
            </a:r>
          </a:p>
          <a:p>
            <a:endParaRPr lang="en-US" dirty="0"/>
          </a:p>
        </p:txBody>
      </p:sp>
    </p:spTree>
    <p:extLst>
      <p:ext uri="{BB962C8B-B14F-4D97-AF65-F5344CB8AC3E}">
        <p14:creationId xmlns:p14="http://schemas.microsoft.com/office/powerpoint/2010/main" val="58568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983974"/>
            <a:ext cx="9789584" cy="2266122"/>
          </a:xfrm>
        </p:spPr>
        <p:txBody>
          <a:bodyPr/>
          <a:lstStyle/>
          <a:p>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sz="4000" dirty="0"/>
              <a:t>Advanced Placement Scores</a:t>
            </a:r>
            <a:br>
              <a:rPr lang="en-US" sz="4000" dirty="0"/>
            </a:br>
            <a:r>
              <a:rPr lang="en-US" sz="4000" dirty="0"/>
              <a:t>SY 2019-2020 </a:t>
            </a:r>
            <a:r>
              <a:rPr lang="en-US" sz="4000" b="1" dirty="0"/>
              <a:t/>
            </a:r>
            <a:br>
              <a:rPr lang="en-US" sz="4000" b="1" dirty="0"/>
            </a:br>
            <a:endParaRPr lang="en-US" sz="4000" dirty="0"/>
          </a:p>
        </p:txBody>
      </p:sp>
      <p:sp>
        <p:nvSpPr>
          <p:cNvPr id="3" name="Subtitle 2"/>
          <p:cNvSpPr>
            <a:spLocks noGrp="1"/>
          </p:cNvSpPr>
          <p:nvPr>
            <p:ph type="subTitle" idx="1"/>
          </p:nvPr>
        </p:nvSpPr>
        <p:spPr/>
        <p:txBody>
          <a:bodyPr>
            <a:normAutofit lnSpcReduction="10000"/>
          </a:bodyPr>
          <a:lstStyle/>
          <a:p>
            <a:endParaRPr lang="en-US" dirty="0"/>
          </a:p>
          <a:p>
            <a:r>
              <a:rPr lang="en-US" dirty="0"/>
              <a:t>Gerald Fitzhugh, II, Ed.D.</a:t>
            </a:r>
          </a:p>
          <a:p>
            <a:r>
              <a:rPr lang="en-US" dirty="0"/>
              <a:t>Superintendent of Schools</a:t>
            </a:r>
          </a:p>
          <a:p>
            <a:r>
              <a:rPr lang="en-US" dirty="0"/>
              <a:t>“ The Teaching Superintendent” </a:t>
            </a:r>
          </a:p>
          <a:p>
            <a:r>
              <a:rPr lang="en-US" dirty="0"/>
              <a:t>September 1, 2020</a:t>
            </a:r>
          </a:p>
        </p:txBody>
      </p:sp>
      <p:pic>
        <p:nvPicPr>
          <p:cNvPr id="5" name="Picture 4">
            <a:extLst>
              <a:ext uri="{FF2B5EF4-FFF2-40B4-BE49-F238E27FC236}">
                <a16:creationId xmlns:a16="http://schemas.microsoft.com/office/drawing/2014/main" xmlns="" id="{E9127736-66B7-4436-92B2-81A9B7E2B2A9}"/>
              </a:ext>
            </a:extLst>
          </p:cNvPr>
          <p:cNvPicPr/>
          <p:nvPr/>
        </p:nvPicPr>
        <p:blipFill rotWithShape="1">
          <a:blip r:embed="rId2" cstate="print">
            <a:extLst>
              <a:ext uri="{28A0092B-C50C-407E-A947-70E740481C1C}">
                <a14:useLocalDpi xmlns:a14="http://schemas.microsoft.com/office/drawing/2010/main" val="0"/>
              </a:ext>
            </a:extLst>
          </a:blip>
          <a:srcRect l="347" r="2057" b="2"/>
          <a:stretch/>
        </p:blipFill>
        <p:spPr bwMode="auto">
          <a:xfrm>
            <a:off x="1609220" y="3221442"/>
            <a:ext cx="2527011" cy="2167716"/>
          </a:xfrm>
          <a:prstGeom prst="rect">
            <a:avLst/>
          </a:prstGeom>
          <a:noFill/>
        </p:spPr>
      </p:pic>
    </p:spTree>
    <p:extLst>
      <p:ext uri="{BB962C8B-B14F-4D97-AF65-F5344CB8AC3E}">
        <p14:creationId xmlns:p14="http://schemas.microsoft.com/office/powerpoint/2010/main" val="274509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381260" cy="1054394"/>
          </a:xfrm>
          <a:solidFill>
            <a:schemeClr val="accent1">
              <a:lumMod val="75000"/>
            </a:schemeClr>
          </a:solidFill>
          <a:ln w="38100">
            <a:solidFill>
              <a:schemeClr val="accent1"/>
            </a:solidFill>
          </a:ln>
        </p:spPr>
        <p:txBody>
          <a:bodyPr/>
          <a:lstStyle/>
          <a:p>
            <a:pPr algn="ctr"/>
            <a:r>
              <a:rPr lang="en-US" dirty="0">
                <a:solidFill>
                  <a:schemeClr val="bg1"/>
                </a:solidFill>
              </a:rPr>
              <a:t>High School AP Results</a:t>
            </a:r>
          </a:p>
        </p:txBody>
      </p:sp>
      <p:graphicFrame>
        <p:nvGraphicFramePr>
          <p:cNvPr id="5" name="Content Placeholder 4"/>
          <p:cNvGraphicFramePr>
            <a:graphicFrameLocks noGrp="1"/>
          </p:cNvGraphicFramePr>
          <p:nvPr>
            <p:ph idx="1"/>
          </p:nvPr>
        </p:nvGraphicFramePr>
        <p:xfrm>
          <a:off x="2895600" y="1600200"/>
          <a:ext cx="6383396" cy="4076696"/>
        </p:xfrm>
        <a:graphic>
          <a:graphicData uri="http://schemas.openxmlformats.org/drawingml/2006/table">
            <a:tbl>
              <a:tblPr firstRow="1" firstCol="1" bandRow="1"/>
              <a:tblGrid>
                <a:gridCol w="1339776">
                  <a:extLst>
                    <a:ext uri="{9D8B030D-6E8A-4147-A177-3AD203B41FA5}">
                      <a16:colId xmlns:a16="http://schemas.microsoft.com/office/drawing/2014/main" xmlns="" val="20000"/>
                    </a:ext>
                  </a:extLst>
                </a:gridCol>
                <a:gridCol w="1666380">
                  <a:extLst>
                    <a:ext uri="{9D8B030D-6E8A-4147-A177-3AD203B41FA5}">
                      <a16:colId xmlns:a16="http://schemas.microsoft.com/office/drawing/2014/main" xmlns="" val="20001"/>
                    </a:ext>
                  </a:extLst>
                </a:gridCol>
                <a:gridCol w="1873579">
                  <a:extLst>
                    <a:ext uri="{9D8B030D-6E8A-4147-A177-3AD203B41FA5}">
                      <a16:colId xmlns:a16="http://schemas.microsoft.com/office/drawing/2014/main" xmlns="" val="20002"/>
                    </a:ext>
                  </a:extLst>
                </a:gridCol>
                <a:gridCol w="1503661">
                  <a:extLst>
                    <a:ext uri="{9D8B030D-6E8A-4147-A177-3AD203B41FA5}">
                      <a16:colId xmlns:a16="http://schemas.microsoft.com/office/drawing/2014/main" xmlns="" val="20003"/>
                    </a:ext>
                  </a:extLst>
                </a:gridCol>
              </a:tblGrid>
              <a:tr h="1295401">
                <a:tc>
                  <a:txBody>
                    <a:bodyPr/>
                    <a:lstStyle/>
                    <a:p>
                      <a:pPr marL="0" marR="0">
                        <a:lnSpc>
                          <a:spcPct val="115000"/>
                        </a:lnSpc>
                        <a:spcBef>
                          <a:spcPts val="0"/>
                        </a:spcBef>
                        <a:spcAft>
                          <a:spcPts val="0"/>
                        </a:spcAft>
                      </a:pPr>
                      <a:r>
                        <a:rPr lang="en-US" sz="1800" b="1" dirty="0">
                          <a:effectLst/>
                          <a:latin typeface="Calibri"/>
                          <a:ea typeface="Calibri"/>
                          <a:cs typeface="Times New Roman"/>
                        </a:rPr>
                        <a:t> </a:t>
                      </a:r>
                    </a:p>
                    <a:p>
                      <a:pPr marL="0" marR="0">
                        <a:lnSpc>
                          <a:spcPct val="115000"/>
                        </a:lnSpc>
                        <a:spcBef>
                          <a:spcPts val="0"/>
                        </a:spcBef>
                        <a:spcAft>
                          <a:spcPts val="0"/>
                        </a:spcAft>
                      </a:pPr>
                      <a:endParaRPr lang="en-US" sz="1800" b="1" dirty="0">
                        <a:effectLst/>
                        <a:latin typeface="Calibri"/>
                        <a:ea typeface="Calibri"/>
                        <a:cs typeface="Times New Roman"/>
                      </a:endParaRPr>
                    </a:p>
                    <a:p>
                      <a:pPr marL="0" marR="0">
                        <a:lnSpc>
                          <a:spcPct val="115000"/>
                        </a:lnSpc>
                        <a:spcBef>
                          <a:spcPts val="0"/>
                        </a:spcBef>
                        <a:spcAft>
                          <a:spcPts val="0"/>
                        </a:spcAft>
                      </a:pPr>
                      <a:r>
                        <a:rPr lang="en-US" sz="1800" b="1" dirty="0">
                          <a:effectLst/>
                          <a:latin typeface="Calibri"/>
                          <a:ea typeface="Calibri"/>
                          <a:cs typeface="Times New Roman"/>
                        </a:rPr>
                        <a:t>School</a:t>
                      </a:r>
                      <a:r>
                        <a:rPr lang="en-US" sz="1800" b="1" baseline="0" dirty="0">
                          <a:effectLst/>
                          <a:latin typeface="Calibri"/>
                          <a:ea typeface="Calibri"/>
                          <a:cs typeface="Times New Roman"/>
                        </a:rPr>
                        <a:t> Year</a:t>
                      </a:r>
                      <a:endParaRPr lang="en-US" sz="1800" b="1" dirty="0">
                        <a:effectLst/>
                        <a:latin typeface="Calibri"/>
                        <a:ea typeface="Calibri"/>
                        <a:cs typeface="Times New Roman"/>
                      </a:endParaRP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endParaRPr lang="en-US" sz="1800" b="1" dirty="0">
                        <a:effectLst/>
                        <a:latin typeface="Calibri"/>
                        <a:ea typeface="Calibri"/>
                        <a:cs typeface="Times New Roman"/>
                      </a:endParaRPr>
                    </a:p>
                    <a:p>
                      <a:pPr marL="0" marR="0" algn="ctr">
                        <a:lnSpc>
                          <a:spcPct val="115000"/>
                        </a:lnSpc>
                        <a:spcBef>
                          <a:spcPts val="0"/>
                        </a:spcBef>
                        <a:spcAft>
                          <a:spcPts val="0"/>
                        </a:spcAft>
                      </a:pPr>
                      <a:endParaRPr lang="en-US" sz="1800" b="1" dirty="0">
                        <a:effectLst/>
                        <a:latin typeface="Calibri"/>
                        <a:ea typeface="Calibri"/>
                        <a:cs typeface="Times New Roman"/>
                      </a:endParaRPr>
                    </a:p>
                    <a:p>
                      <a:pPr marL="0" marR="0" algn="ctr">
                        <a:lnSpc>
                          <a:spcPct val="115000"/>
                        </a:lnSpc>
                        <a:spcBef>
                          <a:spcPts val="0"/>
                        </a:spcBef>
                        <a:spcAft>
                          <a:spcPts val="0"/>
                        </a:spcAft>
                      </a:pPr>
                      <a:r>
                        <a:rPr lang="en-US" sz="1800" b="1" dirty="0">
                          <a:effectLst/>
                          <a:latin typeface="Calibri"/>
                          <a:ea typeface="Calibri"/>
                          <a:cs typeface="Times New Roman"/>
                        </a:rPr>
                        <a:t># of Exams Taken</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endParaRPr lang="en-US" sz="1800" b="1" dirty="0">
                        <a:effectLst/>
                        <a:latin typeface="Calibri"/>
                        <a:ea typeface="Calibri"/>
                        <a:cs typeface="Times New Roman"/>
                      </a:endParaRPr>
                    </a:p>
                    <a:p>
                      <a:pPr marL="0" marR="0" algn="ctr">
                        <a:lnSpc>
                          <a:spcPct val="115000"/>
                        </a:lnSpc>
                        <a:spcBef>
                          <a:spcPts val="0"/>
                        </a:spcBef>
                        <a:spcAft>
                          <a:spcPts val="0"/>
                        </a:spcAft>
                      </a:pPr>
                      <a:endParaRPr lang="en-US" sz="1800" b="1" dirty="0">
                        <a:effectLst/>
                        <a:latin typeface="Calibri"/>
                        <a:ea typeface="Calibri"/>
                        <a:cs typeface="Times New Roman"/>
                      </a:endParaRPr>
                    </a:p>
                    <a:p>
                      <a:pPr marL="0" marR="0" algn="ctr">
                        <a:lnSpc>
                          <a:spcPct val="115000"/>
                        </a:lnSpc>
                        <a:spcBef>
                          <a:spcPts val="0"/>
                        </a:spcBef>
                        <a:spcAft>
                          <a:spcPts val="0"/>
                        </a:spcAft>
                      </a:pPr>
                      <a:r>
                        <a:rPr lang="en-US" sz="1800" b="1" dirty="0">
                          <a:effectLst/>
                          <a:latin typeface="Calibri"/>
                          <a:ea typeface="Calibri"/>
                          <a:cs typeface="Times New Roman"/>
                        </a:rPr>
                        <a:t># Passing </a:t>
                      </a:r>
                    </a:p>
                    <a:p>
                      <a:pPr marL="0" marR="0" algn="ctr">
                        <a:lnSpc>
                          <a:spcPct val="115000"/>
                        </a:lnSpc>
                        <a:spcBef>
                          <a:spcPts val="0"/>
                        </a:spcBef>
                        <a:spcAft>
                          <a:spcPts val="0"/>
                        </a:spcAft>
                      </a:pPr>
                      <a:r>
                        <a:rPr lang="en-US" sz="1800" b="1" dirty="0">
                          <a:effectLst/>
                          <a:latin typeface="Calibri"/>
                          <a:ea typeface="Calibri"/>
                          <a:cs typeface="Times New Roman"/>
                        </a:rPr>
                        <a:t>(score of 3-5)</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endParaRPr lang="en-US" sz="1800" b="1" dirty="0">
                        <a:effectLst/>
                        <a:latin typeface="Calibri"/>
                        <a:ea typeface="Calibri"/>
                        <a:cs typeface="Times New Roman"/>
                      </a:endParaRPr>
                    </a:p>
                    <a:p>
                      <a:pPr marL="0" marR="0" algn="ctr">
                        <a:lnSpc>
                          <a:spcPct val="115000"/>
                        </a:lnSpc>
                        <a:spcBef>
                          <a:spcPts val="0"/>
                        </a:spcBef>
                        <a:spcAft>
                          <a:spcPts val="0"/>
                        </a:spcAft>
                      </a:pPr>
                      <a:endParaRPr lang="en-US" sz="1800" b="1" dirty="0">
                        <a:effectLst/>
                        <a:latin typeface="Calibri"/>
                        <a:ea typeface="Calibri"/>
                        <a:cs typeface="Times New Roman"/>
                      </a:endParaRPr>
                    </a:p>
                    <a:p>
                      <a:pPr marL="0" marR="0" algn="ctr">
                        <a:lnSpc>
                          <a:spcPct val="115000"/>
                        </a:lnSpc>
                        <a:spcBef>
                          <a:spcPts val="0"/>
                        </a:spcBef>
                        <a:spcAft>
                          <a:spcPts val="0"/>
                        </a:spcAft>
                      </a:pPr>
                      <a:r>
                        <a:rPr lang="en-US" sz="1800" b="1" dirty="0">
                          <a:effectLst/>
                          <a:latin typeface="Calibri"/>
                          <a:ea typeface="Calibri"/>
                          <a:cs typeface="Times New Roman"/>
                        </a:rPr>
                        <a:t>% Passing</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extLst>
                  <a:ext uri="{0D108BD9-81ED-4DB2-BD59-A6C34878D82A}">
                    <a16:rowId xmlns:a16="http://schemas.microsoft.com/office/drawing/2014/main" xmlns="" val="10000"/>
                  </a:ext>
                </a:extLst>
              </a:tr>
              <a:tr h="380999">
                <a:tc>
                  <a:txBody>
                    <a:bodyPr/>
                    <a:lstStyle/>
                    <a:p>
                      <a:pPr marL="0" marR="0" algn="ctr">
                        <a:lnSpc>
                          <a:spcPct val="115000"/>
                        </a:lnSpc>
                        <a:spcBef>
                          <a:spcPts val="0"/>
                        </a:spcBef>
                        <a:spcAft>
                          <a:spcPts val="0"/>
                        </a:spcAft>
                      </a:pPr>
                      <a:r>
                        <a:rPr lang="en-US" sz="2000" b="1" dirty="0">
                          <a:effectLst/>
                          <a:latin typeface="Calibri"/>
                          <a:ea typeface="Calibri"/>
                          <a:cs typeface="Times New Roman"/>
                        </a:rPr>
                        <a:t>2015</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156</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a:effectLst/>
                          <a:latin typeface="Calibri"/>
                          <a:ea typeface="Calibri"/>
                          <a:cs typeface="Times New Roman"/>
                        </a:rPr>
                        <a:t>25</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16.0%</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19099">
                <a:tc>
                  <a:txBody>
                    <a:bodyPr/>
                    <a:lstStyle/>
                    <a:p>
                      <a:pPr marL="0" marR="0" algn="ctr">
                        <a:lnSpc>
                          <a:spcPct val="115000"/>
                        </a:lnSpc>
                        <a:spcBef>
                          <a:spcPts val="0"/>
                        </a:spcBef>
                        <a:spcAft>
                          <a:spcPts val="0"/>
                        </a:spcAft>
                      </a:pPr>
                      <a:r>
                        <a:rPr lang="en-US" sz="2000" b="1">
                          <a:effectLst/>
                          <a:latin typeface="Calibri"/>
                          <a:ea typeface="Calibri"/>
                          <a:cs typeface="Times New Roman"/>
                        </a:rPr>
                        <a:t>2016</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154</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36</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23.4%</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57199">
                <a:tc>
                  <a:txBody>
                    <a:bodyPr/>
                    <a:lstStyle/>
                    <a:p>
                      <a:pPr marL="0" marR="0" algn="ctr">
                        <a:lnSpc>
                          <a:spcPct val="115000"/>
                        </a:lnSpc>
                        <a:spcBef>
                          <a:spcPts val="0"/>
                        </a:spcBef>
                        <a:spcAft>
                          <a:spcPts val="0"/>
                        </a:spcAft>
                      </a:pPr>
                      <a:r>
                        <a:rPr lang="en-US" sz="2000" b="1" dirty="0">
                          <a:effectLst/>
                          <a:latin typeface="Calibri"/>
                          <a:ea typeface="Calibri"/>
                          <a:cs typeface="Times New Roman"/>
                        </a:rPr>
                        <a:t>2017</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155</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45</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29.0%</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19099">
                <a:tc>
                  <a:txBody>
                    <a:bodyPr/>
                    <a:lstStyle/>
                    <a:p>
                      <a:pPr marL="0" marR="0" algn="ctr">
                        <a:lnSpc>
                          <a:spcPct val="115000"/>
                        </a:lnSpc>
                        <a:spcBef>
                          <a:spcPts val="0"/>
                        </a:spcBef>
                        <a:spcAft>
                          <a:spcPts val="0"/>
                        </a:spcAft>
                      </a:pPr>
                      <a:r>
                        <a:rPr lang="en-US" sz="2000" b="1" dirty="0">
                          <a:effectLst/>
                          <a:latin typeface="Calibri"/>
                          <a:ea typeface="Calibri"/>
                          <a:cs typeface="Times New Roman"/>
                        </a:rPr>
                        <a:t>2018</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181</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88</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48.6%</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57199">
                <a:tc>
                  <a:txBody>
                    <a:bodyPr/>
                    <a:lstStyle/>
                    <a:p>
                      <a:pPr marL="0" marR="0" algn="ctr">
                        <a:lnSpc>
                          <a:spcPct val="115000"/>
                        </a:lnSpc>
                        <a:spcBef>
                          <a:spcPts val="0"/>
                        </a:spcBef>
                        <a:spcAft>
                          <a:spcPts val="0"/>
                        </a:spcAft>
                      </a:pPr>
                      <a:r>
                        <a:rPr lang="en-US" sz="2000" b="1" dirty="0">
                          <a:effectLst/>
                          <a:latin typeface="Calibri"/>
                          <a:ea typeface="Calibri"/>
                          <a:cs typeface="Times New Roman"/>
                        </a:rPr>
                        <a:t>2019</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168</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93</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55.4%</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00504770"/>
                  </a:ext>
                </a:extLst>
              </a:tr>
              <a:tr h="647700">
                <a:tc>
                  <a:txBody>
                    <a:bodyPr/>
                    <a:lstStyle/>
                    <a:p>
                      <a:pPr marL="0" marR="0" algn="ctr">
                        <a:lnSpc>
                          <a:spcPct val="115000"/>
                        </a:lnSpc>
                        <a:spcBef>
                          <a:spcPts val="0"/>
                        </a:spcBef>
                        <a:spcAft>
                          <a:spcPts val="0"/>
                        </a:spcAft>
                      </a:pPr>
                      <a:r>
                        <a:rPr lang="en-US" sz="2000" b="1" dirty="0">
                          <a:effectLst/>
                          <a:latin typeface="Calibri"/>
                          <a:ea typeface="Calibri"/>
                          <a:cs typeface="Times New Roman"/>
                        </a:rPr>
                        <a:t>2020</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123</a:t>
                      </a:r>
                      <a:endParaRPr lang="en-US" sz="1400" b="1" dirty="0">
                        <a:effectLst/>
                        <a:latin typeface="Calibri"/>
                        <a:ea typeface="Calibri"/>
                        <a:cs typeface="Times New Roman"/>
                      </a:endParaRP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71</a:t>
                      </a: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Calibri"/>
                          <a:ea typeface="Calibri"/>
                          <a:cs typeface="Times New Roman"/>
                        </a:rPr>
                        <a:t>57.8%</a:t>
                      </a:r>
                      <a:endParaRPr lang="en-US" sz="1400" b="1" dirty="0">
                        <a:effectLst/>
                        <a:latin typeface="Calibri"/>
                        <a:ea typeface="Calibri"/>
                        <a:cs typeface="Times New Roman"/>
                      </a:endParaRPr>
                    </a:p>
                  </a:txBody>
                  <a:tcPr marL="70062" marR="700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custDataLst>
      <p:tags r:id="rId1"/>
    </p:custDataLst>
    <p:extLst>
      <p:ext uri="{BB962C8B-B14F-4D97-AF65-F5344CB8AC3E}">
        <p14:creationId xmlns:p14="http://schemas.microsoft.com/office/powerpoint/2010/main" val="732546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71750" y="228600"/>
            <a:ext cx="7200900" cy="609600"/>
          </a:xfrm>
        </p:spPr>
        <p:txBody>
          <a:bodyPr>
            <a:normAutofit fontScale="90000"/>
          </a:bodyPr>
          <a:lstStyle/>
          <a:p>
            <a:r>
              <a:rPr lang="en-US" sz="2400" dirty="0"/>
              <a:t>AP Results by Subject</a:t>
            </a:r>
            <a:r>
              <a:rPr lang="en-US" dirty="0"/>
              <a:t/>
            </a:r>
            <a:br>
              <a:rPr lang="en-US" dirty="0"/>
            </a:br>
            <a:r>
              <a:rPr lang="en-US" sz="1400" dirty="0"/>
              <a:t>% passing with a score of 3-5</a:t>
            </a:r>
            <a:endParaRPr lang="en-US" dirty="0"/>
          </a:p>
        </p:txBody>
      </p:sp>
      <p:graphicFrame>
        <p:nvGraphicFramePr>
          <p:cNvPr id="6" name="Content Placeholder 5"/>
          <p:cNvGraphicFramePr>
            <a:graphicFrameLocks noGrp="1"/>
          </p:cNvGraphicFramePr>
          <p:nvPr>
            <p:ph idx="1"/>
          </p:nvPr>
        </p:nvGraphicFramePr>
        <p:xfrm>
          <a:off x="2133600" y="838201"/>
          <a:ext cx="8229600" cy="4336475"/>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xmlns="" val="3358552087"/>
                    </a:ext>
                  </a:extLst>
                </a:gridCol>
                <a:gridCol w="1371600">
                  <a:extLst>
                    <a:ext uri="{9D8B030D-6E8A-4147-A177-3AD203B41FA5}">
                      <a16:colId xmlns:a16="http://schemas.microsoft.com/office/drawing/2014/main" xmlns="" val="2548006276"/>
                    </a:ext>
                  </a:extLst>
                </a:gridCol>
                <a:gridCol w="1371600">
                  <a:extLst>
                    <a:ext uri="{9D8B030D-6E8A-4147-A177-3AD203B41FA5}">
                      <a16:colId xmlns:a16="http://schemas.microsoft.com/office/drawing/2014/main" xmlns="" val="1645371971"/>
                    </a:ext>
                  </a:extLst>
                </a:gridCol>
                <a:gridCol w="1371600">
                  <a:extLst>
                    <a:ext uri="{9D8B030D-6E8A-4147-A177-3AD203B41FA5}">
                      <a16:colId xmlns:a16="http://schemas.microsoft.com/office/drawing/2014/main" xmlns="" val="193011578"/>
                    </a:ext>
                  </a:extLst>
                </a:gridCol>
                <a:gridCol w="1371600">
                  <a:extLst>
                    <a:ext uri="{9D8B030D-6E8A-4147-A177-3AD203B41FA5}">
                      <a16:colId xmlns:a16="http://schemas.microsoft.com/office/drawing/2014/main" xmlns="" val="3768832448"/>
                    </a:ext>
                  </a:extLst>
                </a:gridCol>
                <a:gridCol w="1371600">
                  <a:extLst>
                    <a:ext uri="{9D8B030D-6E8A-4147-A177-3AD203B41FA5}">
                      <a16:colId xmlns:a16="http://schemas.microsoft.com/office/drawing/2014/main" xmlns="" val="1568944440"/>
                    </a:ext>
                  </a:extLst>
                </a:gridCol>
              </a:tblGrid>
              <a:tr h="318655">
                <a:tc>
                  <a:txBody>
                    <a:bodyPr/>
                    <a:lstStyle/>
                    <a:p>
                      <a:pPr algn="ctr"/>
                      <a:r>
                        <a:rPr lang="en-US" sz="1200" dirty="0"/>
                        <a:t>Subject</a:t>
                      </a:r>
                    </a:p>
                  </a:txBody>
                  <a:tcPr/>
                </a:tc>
                <a:tc>
                  <a:txBody>
                    <a:bodyPr/>
                    <a:lstStyle/>
                    <a:p>
                      <a:pPr algn="ctr"/>
                      <a:r>
                        <a:rPr lang="en-US" sz="1200" dirty="0"/>
                        <a:t>2016</a:t>
                      </a:r>
                    </a:p>
                  </a:txBody>
                  <a:tcPr/>
                </a:tc>
                <a:tc>
                  <a:txBody>
                    <a:bodyPr/>
                    <a:lstStyle/>
                    <a:p>
                      <a:pPr algn="ctr"/>
                      <a:r>
                        <a:rPr lang="en-US" sz="1200" dirty="0"/>
                        <a:t>2017</a:t>
                      </a:r>
                    </a:p>
                  </a:txBody>
                  <a:tcPr/>
                </a:tc>
                <a:tc>
                  <a:txBody>
                    <a:bodyPr/>
                    <a:lstStyle/>
                    <a:p>
                      <a:pPr algn="ctr"/>
                      <a:r>
                        <a:rPr lang="en-US" sz="1200" dirty="0"/>
                        <a:t>2018</a:t>
                      </a:r>
                    </a:p>
                  </a:txBody>
                  <a:tcPr/>
                </a:tc>
                <a:tc>
                  <a:txBody>
                    <a:bodyPr/>
                    <a:lstStyle/>
                    <a:p>
                      <a:pPr algn="ctr"/>
                      <a:r>
                        <a:rPr lang="en-US" sz="1200" dirty="0"/>
                        <a:t>2019</a:t>
                      </a:r>
                    </a:p>
                  </a:txBody>
                  <a:tcPr/>
                </a:tc>
                <a:tc>
                  <a:txBody>
                    <a:bodyPr/>
                    <a:lstStyle/>
                    <a:p>
                      <a:pPr algn="ctr"/>
                      <a:r>
                        <a:rPr lang="en-US" sz="1200" dirty="0"/>
                        <a:t>2020</a:t>
                      </a:r>
                    </a:p>
                  </a:txBody>
                  <a:tcPr/>
                </a:tc>
                <a:extLst>
                  <a:ext uri="{0D108BD9-81ED-4DB2-BD59-A6C34878D82A}">
                    <a16:rowId xmlns:a16="http://schemas.microsoft.com/office/drawing/2014/main" xmlns="" val="3699747764"/>
                  </a:ext>
                </a:extLst>
              </a:tr>
              <a:tr h="318655">
                <a:tc>
                  <a:txBody>
                    <a:bodyPr/>
                    <a:lstStyle/>
                    <a:p>
                      <a:r>
                        <a:rPr lang="en-US" sz="1200" dirty="0"/>
                        <a:t>Calculus AB</a:t>
                      </a:r>
                    </a:p>
                  </a:txBody>
                  <a:tcPr/>
                </a:tc>
                <a:tc>
                  <a:txBody>
                    <a:bodyPr/>
                    <a:lstStyle/>
                    <a:p>
                      <a:r>
                        <a:rPr lang="en-US" sz="1200" dirty="0"/>
                        <a:t>63.6%</a:t>
                      </a:r>
                    </a:p>
                  </a:txBody>
                  <a:tcPr/>
                </a:tc>
                <a:tc>
                  <a:txBody>
                    <a:bodyPr/>
                    <a:lstStyle/>
                    <a:p>
                      <a:r>
                        <a:rPr lang="en-US" sz="1200" dirty="0"/>
                        <a:t>87.5%</a:t>
                      </a:r>
                    </a:p>
                  </a:txBody>
                  <a:tcPr/>
                </a:tc>
                <a:tc>
                  <a:txBody>
                    <a:bodyPr/>
                    <a:lstStyle/>
                    <a:p>
                      <a:r>
                        <a:rPr lang="en-US" sz="1200" dirty="0"/>
                        <a:t>96.4%</a:t>
                      </a:r>
                    </a:p>
                  </a:txBody>
                  <a:tcPr/>
                </a:tc>
                <a:tc>
                  <a:txBody>
                    <a:bodyPr/>
                    <a:lstStyle/>
                    <a:p>
                      <a:r>
                        <a:rPr lang="en-US" sz="1200" dirty="0"/>
                        <a:t>95.2%</a:t>
                      </a:r>
                    </a:p>
                  </a:txBody>
                  <a:tcPr/>
                </a:tc>
                <a:tc>
                  <a:txBody>
                    <a:bodyPr/>
                    <a:lstStyle/>
                    <a:p>
                      <a:r>
                        <a:rPr lang="en-US" sz="1200" dirty="0"/>
                        <a:t>100%</a:t>
                      </a:r>
                    </a:p>
                  </a:txBody>
                  <a:tcPr/>
                </a:tc>
                <a:extLst>
                  <a:ext uri="{0D108BD9-81ED-4DB2-BD59-A6C34878D82A}">
                    <a16:rowId xmlns:a16="http://schemas.microsoft.com/office/drawing/2014/main" xmlns="" val="3683419845"/>
                  </a:ext>
                </a:extLst>
              </a:tr>
              <a:tr h="318655">
                <a:tc>
                  <a:txBody>
                    <a:bodyPr/>
                    <a:lstStyle/>
                    <a:p>
                      <a:r>
                        <a:rPr lang="en-US" sz="1200" dirty="0"/>
                        <a:t>Calculus BC</a:t>
                      </a:r>
                    </a:p>
                  </a:txBody>
                  <a:tcPr/>
                </a:tc>
                <a:tc>
                  <a:txBody>
                    <a:bodyPr/>
                    <a:lstStyle/>
                    <a:p>
                      <a:r>
                        <a:rPr lang="en-US" sz="1200" dirty="0"/>
                        <a:t>50%</a:t>
                      </a:r>
                    </a:p>
                  </a:txBody>
                  <a:tcPr/>
                </a:tc>
                <a:tc>
                  <a:txBody>
                    <a:bodyPr/>
                    <a:lstStyle/>
                    <a:p>
                      <a:r>
                        <a:rPr lang="en-US" sz="1200" dirty="0"/>
                        <a:t>-</a:t>
                      </a:r>
                    </a:p>
                  </a:txBody>
                  <a:tcPr/>
                </a:tc>
                <a:tc>
                  <a:txBody>
                    <a:bodyPr/>
                    <a:lstStyle/>
                    <a:p>
                      <a:r>
                        <a:rPr lang="en-US" sz="1200" dirty="0"/>
                        <a:t>93%</a:t>
                      </a:r>
                    </a:p>
                  </a:txBody>
                  <a:tcPr/>
                </a:tc>
                <a:tc>
                  <a:txBody>
                    <a:bodyPr/>
                    <a:lstStyle/>
                    <a:p>
                      <a:r>
                        <a:rPr lang="en-US" sz="1200" dirty="0"/>
                        <a:t>94.1%</a:t>
                      </a:r>
                    </a:p>
                  </a:txBody>
                  <a:tcPr/>
                </a:tc>
                <a:tc>
                  <a:txBody>
                    <a:bodyPr/>
                    <a:lstStyle/>
                    <a:p>
                      <a:r>
                        <a:rPr lang="en-US" sz="1200" dirty="0"/>
                        <a:t>100%</a:t>
                      </a:r>
                    </a:p>
                  </a:txBody>
                  <a:tcPr/>
                </a:tc>
                <a:extLst>
                  <a:ext uri="{0D108BD9-81ED-4DB2-BD59-A6C34878D82A}">
                    <a16:rowId xmlns:a16="http://schemas.microsoft.com/office/drawing/2014/main" xmlns="" val="962006546"/>
                  </a:ext>
                </a:extLst>
              </a:tr>
              <a:tr h="318655">
                <a:tc>
                  <a:txBody>
                    <a:bodyPr/>
                    <a:lstStyle/>
                    <a:p>
                      <a:r>
                        <a:rPr lang="en-US" sz="1200" dirty="0"/>
                        <a:t>Computer</a:t>
                      </a:r>
                      <a:r>
                        <a:rPr lang="en-US" sz="1200" baseline="0" dirty="0"/>
                        <a:t> Science A</a:t>
                      </a:r>
                      <a:endParaRPr lang="en-US" sz="1200" dirty="0"/>
                    </a:p>
                  </a:txBody>
                  <a:tcPr/>
                </a:tc>
                <a:tc>
                  <a:txBody>
                    <a:bodyPr/>
                    <a:lstStyle/>
                    <a:p>
                      <a:r>
                        <a:rPr lang="en-US" sz="1200" dirty="0"/>
                        <a:t>-</a:t>
                      </a:r>
                    </a:p>
                  </a:txBody>
                  <a:tcPr/>
                </a:tc>
                <a:tc>
                  <a:txBody>
                    <a:bodyPr/>
                    <a:lstStyle/>
                    <a:p>
                      <a:r>
                        <a:rPr lang="en-US" sz="1200" dirty="0"/>
                        <a:t>100%</a:t>
                      </a:r>
                    </a:p>
                  </a:txBody>
                  <a:tcPr/>
                </a:tc>
                <a:tc>
                  <a:txBody>
                    <a:bodyPr/>
                    <a:lstStyle/>
                    <a:p>
                      <a:r>
                        <a:rPr lang="en-US" sz="1200" dirty="0"/>
                        <a:t>25%</a:t>
                      </a:r>
                    </a:p>
                  </a:txBody>
                  <a:tcPr/>
                </a:tc>
                <a:tc>
                  <a:txBody>
                    <a:bodyPr/>
                    <a:lstStyle/>
                    <a:p>
                      <a:r>
                        <a:rPr lang="en-US" sz="1200" dirty="0"/>
                        <a:t>0%</a:t>
                      </a:r>
                    </a:p>
                  </a:txBody>
                  <a:tcPr/>
                </a:tc>
                <a:tc>
                  <a:txBody>
                    <a:bodyPr/>
                    <a:lstStyle/>
                    <a:p>
                      <a:r>
                        <a:rPr lang="en-US" sz="1200" dirty="0"/>
                        <a:t>36.4%</a:t>
                      </a:r>
                    </a:p>
                  </a:txBody>
                  <a:tcPr/>
                </a:tc>
                <a:extLst>
                  <a:ext uri="{0D108BD9-81ED-4DB2-BD59-A6C34878D82A}">
                    <a16:rowId xmlns:a16="http://schemas.microsoft.com/office/drawing/2014/main" xmlns="" val="1176051350"/>
                  </a:ext>
                </a:extLst>
              </a:tr>
              <a:tr h="318655">
                <a:tc>
                  <a:txBody>
                    <a:bodyPr/>
                    <a:lstStyle/>
                    <a:p>
                      <a:r>
                        <a:rPr lang="en-US" sz="1200" dirty="0"/>
                        <a:t>Computer Science Principles</a:t>
                      </a:r>
                    </a:p>
                  </a:txBody>
                  <a:tcPr/>
                </a:tc>
                <a:tc>
                  <a:txBody>
                    <a:bodyPr/>
                    <a:lstStyle/>
                    <a:p>
                      <a:r>
                        <a:rPr lang="en-US" sz="1200" dirty="0"/>
                        <a:t>-</a:t>
                      </a:r>
                    </a:p>
                  </a:txBody>
                  <a:tcPr/>
                </a:tc>
                <a:tc>
                  <a:txBody>
                    <a:bodyPr/>
                    <a:lstStyle/>
                    <a:p>
                      <a:r>
                        <a:rPr lang="en-US" sz="1200" dirty="0"/>
                        <a:t>50%</a:t>
                      </a:r>
                    </a:p>
                  </a:txBody>
                  <a:tcPr/>
                </a:tc>
                <a:tc>
                  <a:txBody>
                    <a:bodyPr/>
                    <a:lstStyle/>
                    <a:p>
                      <a:r>
                        <a:rPr lang="en-US" sz="1200" dirty="0"/>
                        <a:t>-</a:t>
                      </a:r>
                    </a:p>
                  </a:txBody>
                  <a:tcPr/>
                </a:tc>
                <a:tc>
                  <a:txBody>
                    <a:bodyPr/>
                    <a:lstStyle/>
                    <a:p>
                      <a:r>
                        <a:rPr lang="en-US" sz="1200" dirty="0"/>
                        <a:t>52.9%</a:t>
                      </a:r>
                    </a:p>
                  </a:txBody>
                  <a:tcPr/>
                </a:tc>
                <a:tc>
                  <a:txBody>
                    <a:bodyPr/>
                    <a:lstStyle/>
                    <a:p>
                      <a:r>
                        <a:rPr lang="en-US" sz="1200" dirty="0"/>
                        <a:t>33.3%</a:t>
                      </a:r>
                    </a:p>
                  </a:txBody>
                  <a:tcPr/>
                </a:tc>
                <a:extLst>
                  <a:ext uri="{0D108BD9-81ED-4DB2-BD59-A6C34878D82A}">
                    <a16:rowId xmlns:a16="http://schemas.microsoft.com/office/drawing/2014/main" xmlns="" val="3281840891"/>
                  </a:ext>
                </a:extLst>
              </a:tr>
              <a:tr h="318655">
                <a:tc>
                  <a:txBody>
                    <a:bodyPr/>
                    <a:lstStyle/>
                    <a:p>
                      <a:r>
                        <a:rPr lang="en-US" sz="1200" dirty="0"/>
                        <a:t>English Language and Composition</a:t>
                      </a:r>
                    </a:p>
                  </a:txBody>
                  <a:tcPr/>
                </a:tc>
                <a:tc>
                  <a:txBody>
                    <a:bodyPr/>
                    <a:lstStyle/>
                    <a:p>
                      <a:r>
                        <a:rPr lang="en-US" sz="1200" dirty="0"/>
                        <a:t>6.5%</a:t>
                      </a:r>
                    </a:p>
                  </a:txBody>
                  <a:tcPr/>
                </a:tc>
                <a:tc>
                  <a:txBody>
                    <a:bodyPr/>
                    <a:lstStyle/>
                    <a:p>
                      <a:r>
                        <a:rPr lang="en-US" sz="1200" dirty="0"/>
                        <a:t>9.4%</a:t>
                      </a:r>
                    </a:p>
                  </a:txBody>
                  <a:tcPr/>
                </a:tc>
                <a:tc>
                  <a:txBody>
                    <a:bodyPr/>
                    <a:lstStyle/>
                    <a:p>
                      <a:r>
                        <a:rPr lang="en-US" sz="1200" dirty="0"/>
                        <a:t>35.3%</a:t>
                      </a:r>
                    </a:p>
                  </a:txBody>
                  <a:tcPr/>
                </a:tc>
                <a:tc>
                  <a:txBody>
                    <a:bodyPr/>
                    <a:lstStyle/>
                    <a:p>
                      <a:r>
                        <a:rPr lang="en-US" sz="1200" dirty="0"/>
                        <a:t>60%</a:t>
                      </a:r>
                    </a:p>
                  </a:txBody>
                  <a:tcPr/>
                </a:tc>
                <a:tc>
                  <a:txBody>
                    <a:bodyPr/>
                    <a:lstStyle/>
                    <a:p>
                      <a:r>
                        <a:rPr lang="en-US" sz="1200" dirty="0"/>
                        <a:t>15.4%</a:t>
                      </a:r>
                    </a:p>
                  </a:txBody>
                  <a:tcPr/>
                </a:tc>
                <a:extLst>
                  <a:ext uri="{0D108BD9-81ED-4DB2-BD59-A6C34878D82A}">
                    <a16:rowId xmlns:a16="http://schemas.microsoft.com/office/drawing/2014/main" xmlns="" val="2698053947"/>
                  </a:ext>
                </a:extLst>
              </a:tr>
              <a:tr h="318655">
                <a:tc>
                  <a:txBody>
                    <a:bodyPr/>
                    <a:lstStyle/>
                    <a:p>
                      <a:r>
                        <a:rPr lang="en-US" sz="1200" dirty="0"/>
                        <a:t>English Literature</a:t>
                      </a:r>
                      <a:r>
                        <a:rPr lang="en-US" sz="1200" baseline="0" dirty="0"/>
                        <a:t> and Composition</a:t>
                      </a:r>
                      <a:endParaRPr lang="en-US" sz="1200" dirty="0"/>
                    </a:p>
                  </a:txBody>
                  <a:tcPr/>
                </a:tc>
                <a:tc>
                  <a:txBody>
                    <a:bodyPr/>
                    <a:lstStyle/>
                    <a:p>
                      <a:r>
                        <a:rPr lang="en-US" sz="1200" dirty="0"/>
                        <a:t>15.4%</a:t>
                      </a:r>
                    </a:p>
                  </a:txBody>
                  <a:tcPr/>
                </a:tc>
                <a:tc>
                  <a:txBody>
                    <a:bodyPr/>
                    <a:lstStyle/>
                    <a:p>
                      <a:r>
                        <a:rPr lang="en-US" sz="1200" dirty="0"/>
                        <a:t>13%</a:t>
                      </a:r>
                    </a:p>
                  </a:txBody>
                  <a:tcPr/>
                </a:tc>
                <a:tc>
                  <a:txBody>
                    <a:bodyPr/>
                    <a:lstStyle/>
                    <a:p>
                      <a:r>
                        <a:rPr lang="en-US" sz="1200" dirty="0"/>
                        <a:t>8.7%</a:t>
                      </a:r>
                    </a:p>
                  </a:txBody>
                  <a:tcPr/>
                </a:tc>
                <a:tc>
                  <a:txBody>
                    <a:bodyPr/>
                    <a:lstStyle/>
                    <a:p>
                      <a:r>
                        <a:rPr lang="en-US" sz="1200" dirty="0"/>
                        <a:t>23.1%</a:t>
                      </a:r>
                    </a:p>
                  </a:txBody>
                  <a:tcPr/>
                </a:tc>
                <a:tc>
                  <a:txBody>
                    <a:bodyPr/>
                    <a:lstStyle/>
                    <a:p>
                      <a:r>
                        <a:rPr lang="en-US" sz="1200" dirty="0"/>
                        <a:t>41.2%</a:t>
                      </a:r>
                    </a:p>
                  </a:txBody>
                  <a:tcPr/>
                </a:tc>
                <a:extLst>
                  <a:ext uri="{0D108BD9-81ED-4DB2-BD59-A6C34878D82A}">
                    <a16:rowId xmlns:a16="http://schemas.microsoft.com/office/drawing/2014/main" xmlns="" val="2005847922"/>
                  </a:ext>
                </a:extLst>
              </a:tr>
              <a:tr h="318655">
                <a:tc>
                  <a:txBody>
                    <a:bodyPr/>
                    <a:lstStyle/>
                    <a:p>
                      <a:r>
                        <a:rPr lang="en-US" sz="1200" dirty="0"/>
                        <a:t>French Language and Culture</a:t>
                      </a:r>
                    </a:p>
                  </a:txBody>
                  <a:tcPr/>
                </a:tc>
                <a:tc>
                  <a:txBody>
                    <a:bodyPr/>
                    <a:lstStyle/>
                    <a:p>
                      <a:r>
                        <a:rPr lang="en-US" sz="1200" dirty="0"/>
                        <a:t>44.4%</a:t>
                      </a:r>
                    </a:p>
                  </a:txBody>
                  <a:tcPr/>
                </a:tc>
                <a:tc>
                  <a:txBody>
                    <a:bodyPr/>
                    <a:lstStyle/>
                    <a:p>
                      <a:r>
                        <a:rPr lang="en-US" sz="1200" dirty="0"/>
                        <a:t>50%</a:t>
                      </a:r>
                    </a:p>
                  </a:txBody>
                  <a:tcPr/>
                </a:tc>
                <a:tc>
                  <a:txBody>
                    <a:bodyPr/>
                    <a:lstStyle/>
                    <a:p>
                      <a:r>
                        <a:rPr lang="en-US" sz="1200" dirty="0"/>
                        <a:t>50%</a:t>
                      </a:r>
                    </a:p>
                  </a:txBody>
                  <a:tcPr/>
                </a:tc>
                <a:tc>
                  <a:txBody>
                    <a:bodyPr/>
                    <a:lstStyle/>
                    <a:p>
                      <a:r>
                        <a:rPr lang="en-US" sz="1200" dirty="0"/>
                        <a:t>40%</a:t>
                      </a:r>
                    </a:p>
                  </a:txBody>
                  <a:tcPr/>
                </a:tc>
                <a:tc>
                  <a:txBody>
                    <a:bodyPr/>
                    <a:lstStyle/>
                    <a:p>
                      <a:r>
                        <a:rPr lang="en-US" sz="1200" dirty="0"/>
                        <a:t>60%</a:t>
                      </a:r>
                    </a:p>
                  </a:txBody>
                  <a:tcPr/>
                </a:tc>
                <a:extLst>
                  <a:ext uri="{0D108BD9-81ED-4DB2-BD59-A6C34878D82A}">
                    <a16:rowId xmlns:a16="http://schemas.microsoft.com/office/drawing/2014/main" xmlns="" val="1731502075"/>
                  </a:ext>
                </a:extLst>
              </a:tr>
              <a:tr h="318655">
                <a:tc>
                  <a:txBody>
                    <a:bodyPr/>
                    <a:lstStyle/>
                    <a:p>
                      <a:r>
                        <a:rPr lang="en-US" sz="1200" dirty="0"/>
                        <a:t>Spanish Language and Culture</a:t>
                      </a:r>
                    </a:p>
                  </a:txBody>
                  <a:tcPr/>
                </a:tc>
                <a:tc>
                  <a:txBody>
                    <a:bodyPr/>
                    <a:lstStyle/>
                    <a:p>
                      <a:r>
                        <a:rPr lang="en-US" sz="1200" dirty="0"/>
                        <a:t>76.5%</a:t>
                      </a:r>
                    </a:p>
                  </a:txBody>
                  <a:tcPr/>
                </a:tc>
                <a:tc>
                  <a:txBody>
                    <a:bodyPr/>
                    <a:lstStyle/>
                    <a:p>
                      <a:r>
                        <a:rPr lang="en-US" sz="1200" dirty="0"/>
                        <a:t>85.7%</a:t>
                      </a:r>
                    </a:p>
                  </a:txBody>
                  <a:tcPr/>
                </a:tc>
                <a:tc>
                  <a:txBody>
                    <a:bodyPr/>
                    <a:lstStyle/>
                    <a:p>
                      <a:r>
                        <a:rPr lang="en-US" sz="1200" dirty="0"/>
                        <a:t>78.9%</a:t>
                      </a:r>
                    </a:p>
                  </a:txBody>
                  <a:tcPr/>
                </a:tc>
                <a:tc>
                  <a:txBody>
                    <a:bodyPr/>
                    <a:lstStyle/>
                    <a:p>
                      <a:r>
                        <a:rPr lang="en-US" sz="1200" dirty="0"/>
                        <a:t>94.4%</a:t>
                      </a:r>
                    </a:p>
                  </a:txBody>
                  <a:tcPr/>
                </a:tc>
                <a:tc>
                  <a:txBody>
                    <a:bodyPr/>
                    <a:lstStyle/>
                    <a:p>
                      <a:r>
                        <a:rPr lang="en-US" sz="1200" dirty="0"/>
                        <a:t>92.8%</a:t>
                      </a:r>
                    </a:p>
                  </a:txBody>
                  <a:tcPr/>
                </a:tc>
                <a:extLst>
                  <a:ext uri="{0D108BD9-81ED-4DB2-BD59-A6C34878D82A}">
                    <a16:rowId xmlns:a16="http://schemas.microsoft.com/office/drawing/2014/main" xmlns="" val="1109137533"/>
                  </a:ext>
                </a:extLst>
              </a:tr>
              <a:tr h="318655">
                <a:tc>
                  <a:txBody>
                    <a:bodyPr/>
                    <a:lstStyle/>
                    <a:p>
                      <a:r>
                        <a:rPr lang="en-US" sz="1200" dirty="0"/>
                        <a:t>U</a:t>
                      </a:r>
                      <a:r>
                        <a:rPr lang="en-US" sz="1200" baseline="0" dirty="0"/>
                        <a:t> S History</a:t>
                      </a:r>
                      <a:endParaRPr lang="en-US" sz="1200" dirty="0"/>
                    </a:p>
                  </a:txBody>
                  <a:tcPr/>
                </a:tc>
                <a:tc>
                  <a:txBody>
                    <a:bodyPr/>
                    <a:lstStyle/>
                    <a:p>
                      <a:r>
                        <a:rPr lang="en-US" sz="1200" dirty="0"/>
                        <a:t>3%</a:t>
                      </a:r>
                    </a:p>
                  </a:txBody>
                  <a:tcPr/>
                </a:tc>
                <a:tc>
                  <a:txBody>
                    <a:bodyPr/>
                    <a:lstStyle/>
                    <a:p>
                      <a:r>
                        <a:rPr lang="en-US" sz="1200" dirty="0"/>
                        <a:t>3%</a:t>
                      </a:r>
                    </a:p>
                  </a:txBody>
                  <a:tcPr/>
                </a:tc>
                <a:tc>
                  <a:txBody>
                    <a:bodyPr/>
                    <a:lstStyle/>
                    <a:p>
                      <a:r>
                        <a:rPr lang="en-US" sz="1200" dirty="0"/>
                        <a:t>0%</a:t>
                      </a:r>
                    </a:p>
                  </a:txBody>
                  <a:tcPr/>
                </a:tc>
                <a:tc>
                  <a:txBody>
                    <a:bodyPr/>
                    <a:lstStyle/>
                    <a:p>
                      <a:r>
                        <a:rPr lang="en-US" sz="1200" dirty="0"/>
                        <a:t>0%</a:t>
                      </a:r>
                    </a:p>
                  </a:txBody>
                  <a:tcPr/>
                </a:tc>
                <a:tc>
                  <a:txBody>
                    <a:bodyPr/>
                    <a:lstStyle/>
                    <a:p>
                      <a:r>
                        <a:rPr lang="en-US" sz="1200" dirty="0"/>
                        <a:t>55.6%</a:t>
                      </a:r>
                    </a:p>
                  </a:txBody>
                  <a:tcPr/>
                </a:tc>
                <a:extLst>
                  <a:ext uri="{0D108BD9-81ED-4DB2-BD59-A6C34878D82A}">
                    <a16:rowId xmlns:a16="http://schemas.microsoft.com/office/drawing/2014/main" xmlns="" val="661436518"/>
                  </a:ext>
                </a:extLst>
              </a:tr>
              <a:tr h="318655">
                <a:tc>
                  <a:txBody>
                    <a:bodyPr/>
                    <a:lstStyle/>
                    <a:p>
                      <a:r>
                        <a:rPr lang="en-US" sz="1200" dirty="0"/>
                        <a:t>World History</a:t>
                      </a:r>
                    </a:p>
                  </a:txBody>
                  <a:tcPr/>
                </a:tc>
                <a:tc>
                  <a:txBody>
                    <a:bodyPr/>
                    <a:lstStyle/>
                    <a:p>
                      <a:r>
                        <a:rPr lang="en-US" sz="1200" dirty="0"/>
                        <a:t>-</a:t>
                      </a:r>
                    </a:p>
                  </a:txBody>
                  <a:tcPr/>
                </a:tc>
                <a:tc>
                  <a:txBody>
                    <a:bodyPr/>
                    <a:lstStyle/>
                    <a:p>
                      <a:r>
                        <a:rPr lang="en-US" sz="1200" dirty="0"/>
                        <a:t>-</a:t>
                      </a:r>
                    </a:p>
                  </a:txBody>
                  <a:tcPr/>
                </a:tc>
                <a:tc>
                  <a:txBody>
                    <a:bodyPr/>
                    <a:lstStyle/>
                    <a:p>
                      <a:r>
                        <a:rPr lang="en-US" sz="1200" dirty="0"/>
                        <a:t>18%</a:t>
                      </a:r>
                    </a:p>
                  </a:txBody>
                  <a:tcPr/>
                </a:tc>
                <a:tc>
                  <a:txBody>
                    <a:bodyPr/>
                    <a:lstStyle/>
                    <a:p>
                      <a:r>
                        <a:rPr lang="en-US" sz="1200" dirty="0"/>
                        <a:t>37.5%</a:t>
                      </a:r>
                    </a:p>
                  </a:txBody>
                  <a:tcPr/>
                </a:tc>
                <a:tc>
                  <a:txBody>
                    <a:bodyPr/>
                    <a:lstStyle/>
                    <a:p>
                      <a:r>
                        <a:rPr lang="en-US" sz="1200" dirty="0"/>
                        <a:t>35.3%</a:t>
                      </a:r>
                    </a:p>
                  </a:txBody>
                  <a:tcPr/>
                </a:tc>
                <a:extLst>
                  <a:ext uri="{0D108BD9-81ED-4DB2-BD59-A6C34878D82A}">
                    <a16:rowId xmlns:a16="http://schemas.microsoft.com/office/drawing/2014/main" xmlns="" val="2785121950"/>
                  </a:ext>
                </a:extLst>
              </a:tr>
            </a:tbl>
          </a:graphicData>
        </a:graphic>
      </p:graphicFrame>
      <p:graphicFrame>
        <p:nvGraphicFramePr>
          <p:cNvPr id="7" name="Table 6"/>
          <p:cNvGraphicFramePr>
            <a:graphicFrameLocks noGrp="1"/>
          </p:cNvGraphicFramePr>
          <p:nvPr/>
        </p:nvGraphicFramePr>
        <p:xfrm>
          <a:off x="3124200" y="5372283"/>
          <a:ext cx="6096000" cy="11125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xmlns="" val="3457436304"/>
                    </a:ext>
                  </a:extLst>
                </a:gridCol>
                <a:gridCol w="762000">
                  <a:extLst>
                    <a:ext uri="{9D8B030D-6E8A-4147-A177-3AD203B41FA5}">
                      <a16:colId xmlns:a16="http://schemas.microsoft.com/office/drawing/2014/main" xmlns="" val="933021351"/>
                    </a:ext>
                  </a:extLst>
                </a:gridCol>
                <a:gridCol w="762000">
                  <a:extLst>
                    <a:ext uri="{9D8B030D-6E8A-4147-A177-3AD203B41FA5}">
                      <a16:colId xmlns:a16="http://schemas.microsoft.com/office/drawing/2014/main" xmlns="" val="3332721048"/>
                    </a:ext>
                  </a:extLst>
                </a:gridCol>
                <a:gridCol w="762000">
                  <a:extLst>
                    <a:ext uri="{9D8B030D-6E8A-4147-A177-3AD203B41FA5}">
                      <a16:colId xmlns:a16="http://schemas.microsoft.com/office/drawing/2014/main" xmlns="" val="2353731945"/>
                    </a:ext>
                  </a:extLst>
                </a:gridCol>
                <a:gridCol w="762000">
                  <a:extLst>
                    <a:ext uri="{9D8B030D-6E8A-4147-A177-3AD203B41FA5}">
                      <a16:colId xmlns:a16="http://schemas.microsoft.com/office/drawing/2014/main" xmlns="" val="2910795809"/>
                    </a:ext>
                  </a:extLst>
                </a:gridCol>
                <a:gridCol w="762000">
                  <a:extLst>
                    <a:ext uri="{9D8B030D-6E8A-4147-A177-3AD203B41FA5}">
                      <a16:colId xmlns:a16="http://schemas.microsoft.com/office/drawing/2014/main" xmlns="" val="1397331301"/>
                    </a:ext>
                  </a:extLst>
                </a:gridCol>
                <a:gridCol w="762000">
                  <a:extLst>
                    <a:ext uri="{9D8B030D-6E8A-4147-A177-3AD203B41FA5}">
                      <a16:colId xmlns:a16="http://schemas.microsoft.com/office/drawing/2014/main" xmlns="" val="1208271995"/>
                    </a:ext>
                  </a:extLst>
                </a:gridCol>
              </a:tblGrid>
              <a:tr h="228600">
                <a:tc>
                  <a:txBody>
                    <a:bodyPr/>
                    <a:lstStyle/>
                    <a:p>
                      <a:r>
                        <a:rPr lang="en-US" sz="1200" dirty="0"/>
                        <a:t>Subjects</a:t>
                      </a:r>
                      <a:r>
                        <a:rPr lang="en-US" sz="1200" baseline="0" dirty="0"/>
                        <a:t> not tested</a:t>
                      </a: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xmlns="" val="3466856859"/>
                  </a:ext>
                </a:extLst>
              </a:tr>
              <a:tr h="259080">
                <a:tc>
                  <a:txBody>
                    <a:bodyPr/>
                    <a:lstStyle/>
                    <a:p>
                      <a:r>
                        <a:rPr lang="en-US" sz="1200" dirty="0"/>
                        <a:t>Chemistry</a:t>
                      </a:r>
                    </a:p>
                  </a:txBody>
                  <a:tcPr/>
                </a:tc>
                <a:tc>
                  <a:txBody>
                    <a:bodyPr/>
                    <a:lstStyle/>
                    <a:p>
                      <a:r>
                        <a:rPr lang="en-US" sz="1200" dirty="0"/>
                        <a:t>2016</a:t>
                      </a:r>
                    </a:p>
                  </a:txBody>
                  <a:tcPr/>
                </a:tc>
                <a:tc>
                  <a:txBody>
                    <a:bodyPr/>
                    <a:lstStyle/>
                    <a:p>
                      <a:r>
                        <a:rPr lang="en-US" sz="1200" dirty="0"/>
                        <a:t>0%</a:t>
                      </a:r>
                    </a:p>
                  </a:txBody>
                  <a:tcPr/>
                </a:tc>
                <a:tc>
                  <a:txBody>
                    <a:bodyPr/>
                    <a:lstStyle/>
                    <a:p>
                      <a:r>
                        <a:rPr lang="en-US" sz="1200" dirty="0"/>
                        <a:t>2017</a:t>
                      </a:r>
                    </a:p>
                  </a:txBody>
                  <a:tcPr/>
                </a:tc>
                <a:tc>
                  <a:txBody>
                    <a:bodyPr/>
                    <a:lstStyle/>
                    <a:p>
                      <a:r>
                        <a:rPr lang="en-US" sz="1200" dirty="0"/>
                        <a:t>0%</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xmlns="" val="782029314"/>
                  </a:ext>
                </a:extLst>
              </a:tr>
              <a:tr h="289560">
                <a:tc>
                  <a:txBody>
                    <a:bodyPr/>
                    <a:lstStyle/>
                    <a:p>
                      <a:r>
                        <a:rPr lang="en-US" sz="1200" dirty="0"/>
                        <a:t>Music Theory</a:t>
                      </a:r>
                    </a:p>
                  </a:txBody>
                  <a:tcPr/>
                </a:tc>
                <a:tc>
                  <a:txBody>
                    <a:bodyPr/>
                    <a:lstStyle/>
                    <a:p>
                      <a:r>
                        <a:rPr lang="en-US" sz="1200" dirty="0"/>
                        <a:t>2017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0%</a:t>
                      </a:r>
                    </a:p>
                  </a:txBody>
                  <a:tcPr/>
                </a:tc>
                <a:tc>
                  <a:txBody>
                    <a:bodyPr/>
                    <a:lstStyle/>
                    <a:p>
                      <a:r>
                        <a:rPr lang="en-US" sz="1200" dirty="0"/>
                        <a:t>2018</a:t>
                      </a:r>
                    </a:p>
                  </a:txBody>
                  <a:tcPr/>
                </a:tc>
                <a:tc>
                  <a:txBody>
                    <a:bodyPr/>
                    <a:lstStyle/>
                    <a:p>
                      <a:r>
                        <a:rPr lang="en-US" sz="1200" dirty="0"/>
                        <a:t>25%</a:t>
                      </a:r>
                    </a:p>
                  </a:txBody>
                  <a:tcPr/>
                </a:tc>
                <a:tc>
                  <a:txBody>
                    <a:bodyPr/>
                    <a:lstStyle/>
                    <a:p>
                      <a:r>
                        <a:rPr lang="en-US" sz="1200" dirty="0"/>
                        <a:t>2019 0%</a:t>
                      </a:r>
                    </a:p>
                  </a:txBody>
                  <a:tcPr/>
                </a:tc>
                <a:tc>
                  <a:txBody>
                    <a:bodyPr/>
                    <a:lstStyle/>
                    <a:p>
                      <a:endParaRPr lang="en-US" sz="1200" dirty="0"/>
                    </a:p>
                  </a:txBody>
                  <a:tcPr/>
                </a:tc>
                <a:extLst>
                  <a:ext uri="{0D108BD9-81ED-4DB2-BD59-A6C34878D82A}">
                    <a16:rowId xmlns:a16="http://schemas.microsoft.com/office/drawing/2014/main" xmlns="" val="688749769"/>
                  </a:ext>
                </a:extLst>
              </a:tr>
              <a:tr h="228600">
                <a:tc>
                  <a:txBody>
                    <a:bodyPr/>
                    <a:lstStyle/>
                    <a:p>
                      <a:r>
                        <a:rPr lang="en-US" sz="1200" dirty="0"/>
                        <a:t>Physics</a:t>
                      </a:r>
                      <a:r>
                        <a:rPr lang="en-US" sz="1200" baseline="0" dirty="0"/>
                        <a:t> </a:t>
                      </a:r>
                      <a:endParaRPr lang="en-US" sz="1200" dirty="0"/>
                    </a:p>
                  </a:txBody>
                  <a:tcPr/>
                </a:tc>
                <a:tc>
                  <a:txBody>
                    <a:bodyPr/>
                    <a:lstStyle/>
                    <a:p>
                      <a:r>
                        <a:rPr lang="en-US" sz="1200" dirty="0"/>
                        <a:t>2016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0%</a:t>
                      </a:r>
                    </a:p>
                  </a:txBody>
                  <a:tcPr/>
                </a:tc>
                <a:tc>
                  <a:txBody>
                    <a:bodyPr/>
                    <a:lstStyle/>
                    <a:p>
                      <a:r>
                        <a:rPr lang="en-US" sz="1200" dirty="0"/>
                        <a:t>2017</a:t>
                      </a:r>
                    </a:p>
                  </a:txBody>
                  <a:tcPr/>
                </a:tc>
                <a:tc>
                  <a:txBody>
                    <a:bodyPr/>
                    <a:lstStyle/>
                    <a:p>
                      <a:r>
                        <a:rPr lang="en-US" sz="1200" dirty="0"/>
                        <a:t>25%</a:t>
                      </a:r>
                    </a:p>
                  </a:txBody>
                  <a:tcPr/>
                </a:tc>
                <a:tc>
                  <a:txBody>
                    <a:bodyPr/>
                    <a:lstStyle/>
                    <a:p>
                      <a:r>
                        <a:rPr lang="en-US" sz="1200" dirty="0"/>
                        <a:t>2018 0%</a:t>
                      </a:r>
                    </a:p>
                  </a:txBody>
                  <a:tcPr/>
                </a:tc>
                <a:tc>
                  <a:txBody>
                    <a:bodyPr/>
                    <a:lstStyle/>
                    <a:p>
                      <a:endParaRPr lang="en-US" sz="1200" dirty="0"/>
                    </a:p>
                  </a:txBody>
                  <a:tcPr/>
                </a:tc>
                <a:extLst>
                  <a:ext uri="{0D108BD9-81ED-4DB2-BD59-A6C34878D82A}">
                    <a16:rowId xmlns:a16="http://schemas.microsoft.com/office/drawing/2014/main" xmlns="" val="735733098"/>
                  </a:ext>
                </a:extLst>
              </a:tr>
            </a:tbl>
          </a:graphicData>
        </a:graphic>
      </p:graphicFrame>
    </p:spTree>
    <p:extLst>
      <p:ext uri="{BB962C8B-B14F-4D97-AF65-F5344CB8AC3E}">
        <p14:creationId xmlns:p14="http://schemas.microsoft.com/office/powerpoint/2010/main" val="3454455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Updates</a:t>
            </a:r>
          </a:p>
        </p:txBody>
      </p:sp>
      <p:sp>
        <p:nvSpPr>
          <p:cNvPr id="3" name="Content Placeholder 2"/>
          <p:cNvSpPr>
            <a:spLocks noGrp="1"/>
          </p:cNvSpPr>
          <p:nvPr>
            <p:ph idx="1"/>
          </p:nvPr>
        </p:nvSpPr>
        <p:spPr/>
        <p:txBody>
          <a:bodyPr>
            <a:normAutofit fontScale="92500" lnSpcReduction="10000"/>
          </a:bodyPr>
          <a:lstStyle/>
          <a:p>
            <a:r>
              <a:rPr lang="en-US" dirty="0"/>
              <a:t>On July 9, 2020, we held a district virtual Reopening of Schools Zoom Roundtable.  Over 270 participants were part of the conversation.  There were over 100 questions and/or comments in the Zoom Chat.  </a:t>
            </a:r>
          </a:p>
          <a:p>
            <a:r>
              <a:rPr lang="en-US" dirty="0"/>
              <a:t>We had additional meeting on July 15</a:t>
            </a:r>
            <a:r>
              <a:rPr lang="en-US" baseline="30000" dirty="0"/>
              <a:t>th</a:t>
            </a:r>
            <a:r>
              <a:rPr lang="en-US" dirty="0"/>
              <a:t> and July 16</a:t>
            </a:r>
            <a:r>
              <a:rPr lang="en-US" baseline="30000" dirty="0"/>
              <a:t>th</a:t>
            </a:r>
            <a:r>
              <a:rPr lang="en-US" dirty="0"/>
              <a:t> for community feedback as well as July 28</a:t>
            </a:r>
            <a:r>
              <a:rPr lang="en-US" baseline="30000" dirty="0"/>
              <a:t>th</a:t>
            </a:r>
            <a:r>
              <a:rPr lang="en-US" dirty="0"/>
              <a:t> at the Curriculum Committee Meeting which was lived streamed as well.  On August 10</a:t>
            </a:r>
            <a:r>
              <a:rPr lang="en-US" baseline="30000" dirty="0"/>
              <a:t>th</a:t>
            </a:r>
            <a:r>
              <a:rPr lang="en-US" dirty="0"/>
              <a:t> the town hall meeting took place.  At that meeting, the team announced Plan B for consideration after meeting with both unions, family discussions, survey results, staff, students, and discussions with health officials.  Thank you stakeholders for your continued input.  </a:t>
            </a:r>
          </a:p>
          <a:p>
            <a:r>
              <a:rPr lang="en-US" dirty="0"/>
              <a:t>Thank you to Ms. </a:t>
            </a:r>
            <a:r>
              <a:rPr lang="en-US" dirty="0" err="1"/>
              <a:t>Paiz</a:t>
            </a:r>
            <a:r>
              <a:rPr lang="en-US" dirty="0"/>
              <a:t> and Mr. </a:t>
            </a:r>
            <a:r>
              <a:rPr lang="en-US" dirty="0" err="1"/>
              <a:t>Speker</a:t>
            </a:r>
            <a:r>
              <a:rPr lang="en-US" dirty="0"/>
              <a:t> for translating throughout the pandemic….Your work throughout the pandemic has not gone unnoticed.  </a:t>
            </a:r>
          </a:p>
          <a:p>
            <a:endParaRPr lang="en-US" dirty="0"/>
          </a:p>
        </p:txBody>
      </p:sp>
    </p:spTree>
    <p:extLst>
      <p:ext uri="{BB962C8B-B14F-4D97-AF65-F5344CB8AC3E}">
        <p14:creationId xmlns:p14="http://schemas.microsoft.com/office/powerpoint/2010/main" val="3146533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Updates</a:t>
            </a:r>
          </a:p>
        </p:txBody>
      </p:sp>
      <p:sp>
        <p:nvSpPr>
          <p:cNvPr id="3" name="Content Placeholder 2"/>
          <p:cNvSpPr>
            <a:spLocks noGrp="1"/>
          </p:cNvSpPr>
          <p:nvPr>
            <p:ph idx="1"/>
          </p:nvPr>
        </p:nvSpPr>
        <p:spPr/>
        <p:txBody>
          <a:bodyPr>
            <a:normAutofit fontScale="62500" lnSpcReduction="20000"/>
          </a:bodyPr>
          <a:lstStyle/>
          <a:p>
            <a:pPr fontAlgn="base"/>
            <a:r>
              <a:rPr lang="en-US" dirty="0"/>
              <a:t>Summer School Programming has taken form district wide.  I can say this, implementing synchronous approaches to learning on a daily basis has allowed students to reconnect with their classroom teachers.  </a:t>
            </a:r>
          </a:p>
          <a:p>
            <a:pPr fontAlgn="base"/>
            <a:r>
              <a:rPr lang="en-US" dirty="0"/>
              <a:t>Professional Development for teaching staff has continued throughout the summer as well.  I am certain we are ready for the launch of SY 2020-2021.  </a:t>
            </a:r>
          </a:p>
          <a:p>
            <a:pPr fontAlgn="base"/>
            <a:r>
              <a:rPr lang="en-US" dirty="0"/>
              <a:t>We have continued to implemented school spirit and pride days throughout the summer program.  What a great time this has been for our students and staff.  Now, that the year is beginning, we have to continue to celebrate our district through displaying our narrative.  Please continue to follow us on Facebook, Twitter, and Instagram accounts.  We are posting multiple times per day.  The district made a promise to consistently give updates and that we are certainly doing. Special thank you to Ms. </a:t>
            </a:r>
            <a:r>
              <a:rPr lang="en-US" dirty="0" err="1"/>
              <a:t>Purkiss</a:t>
            </a:r>
            <a:r>
              <a:rPr lang="en-US" dirty="0"/>
              <a:t> and Mr. </a:t>
            </a:r>
            <a:r>
              <a:rPr lang="en-US" dirty="0" err="1"/>
              <a:t>Devone</a:t>
            </a:r>
            <a:r>
              <a:rPr lang="en-US" dirty="0"/>
              <a:t> for updating our school community throughout the summer.  Your dedication has not gone unnoticed.  To our staff who are posting daily on Twitter</a:t>
            </a:r>
            <a:r>
              <a:rPr lang="mr-IN" dirty="0"/>
              <a:t>…</a:t>
            </a:r>
            <a:r>
              <a:rPr lang="en-US" dirty="0"/>
              <a:t>your messages continue to speak volumes!  Thank you thank you thank you.  </a:t>
            </a:r>
          </a:p>
          <a:p>
            <a:pPr fontAlgn="base"/>
            <a:r>
              <a:rPr lang="en-US" dirty="0"/>
              <a:t>As members of the Orange Township Public Schools, we need to keep in mind that we are far stronger together than when we are apart. We know we will get through all of this and thrive if we commit to working together, to support the lives of our students. We must hold our heads up high, take each other’s hands, and move forward into a better future.  Dr. Fitzhugh </a:t>
            </a:r>
          </a:p>
          <a:p>
            <a:endParaRPr lang="en-US" dirty="0"/>
          </a:p>
          <a:p>
            <a:endParaRPr lang="en-US" dirty="0"/>
          </a:p>
          <a:p>
            <a:endParaRPr lang="en-US" dirty="0"/>
          </a:p>
        </p:txBody>
      </p:sp>
    </p:spTree>
    <p:extLst>
      <p:ext uri="{BB962C8B-B14F-4D97-AF65-F5344CB8AC3E}">
        <p14:creationId xmlns:p14="http://schemas.microsoft.com/office/powerpoint/2010/main" val="1340002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News-Breakfast/Lunch Grab and Go Update  </a:t>
            </a:r>
          </a:p>
        </p:txBody>
      </p:sp>
      <p:sp>
        <p:nvSpPr>
          <p:cNvPr id="3" name="Content Placeholder 2"/>
          <p:cNvSpPr>
            <a:spLocks noGrp="1"/>
          </p:cNvSpPr>
          <p:nvPr>
            <p:ph idx="1"/>
          </p:nvPr>
        </p:nvSpPr>
        <p:spPr/>
        <p:txBody>
          <a:bodyPr>
            <a:normAutofit/>
          </a:bodyPr>
          <a:lstStyle/>
          <a:p>
            <a:r>
              <a:rPr lang="en-US" dirty="0"/>
              <a:t>Please be reminded of the summer food locations beginning at 7:30 AM and concluding at 1:30PM</a:t>
            </a:r>
          </a:p>
          <a:p>
            <a:r>
              <a:rPr lang="en-US" dirty="0"/>
              <a:t>Rosa Parks Community School</a:t>
            </a:r>
          </a:p>
          <a:p>
            <a:r>
              <a:rPr lang="en-US" dirty="0"/>
              <a:t>Lincoln Avenue School</a:t>
            </a:r>
          </a:p>
          <a:p>
            <a:r>
              <a:rPr lang="en-US" dirty="0"/>
              <a:t>Forest Street Community School</a:t>
            </a:r>
          </a:p>
          <a:p>
            <a:r>
              <a:rPr lang="en-US" dirty="0"/>
              <a:t>Scholars Academy</a:t>
            </a:r>
          </a:p>
          <a:p>
            <a:endParaRPr lang="en-US" dirty="0"/>
          </a:p>
        </p:txBody>
      </p:sp>
    </p:spTree>
    <p:extLst>
      <p:ext uri="{BB962C8B-B14F-4D97-AF65-F5344CB8AC3E}">
        <p14:creationId xmlns:p14="http://schemas.microsoft.com/office/powerpoint/2010/main" val="179802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EC3814-C269-48FC-9FFA-547DC10A8589}"/>
              </a:ext>
            </a:extLst>
          </p:cNvPr>
          <p:cNvSpPr>
            <a:spLocks noGrp="1"/>
          </p:cNvSpPr>
          <p:nvPr>
            <p:ph type="title"/>
          </p:nvPr>
        </p:nvSpPr>
        <p:spPr/>
        <p:txBody>
          <a:bodyPr>
            <a:normAutofit fontScale="90000"/>
          </a:bodyPr>
          <a:lstStyle/>
          <a:p>
            <a:r>
              <a:rPr lang="en-US" dirty="0"/>
              <a:t>District News-Breakfast/Lunch Grab and Go Update  </a:t>
            </a:r>
          </a:p>
        </p:txBody>
      </p:sp>
      <p:sp>
        <p:nvSpPr>
          <p:cNvPr id="3" name="Content Placeholder 2">
            <a:extLst>
              <a:ext uri="{FF2B5EF4-FFF2-40B4-BE49-F238E27FC236}">
                <a16:creationId xmlns:a16="http://schemas.microsoft.com/office/drawing/2014/main" xmlns="" id="{AA385D37-8331-4CE3-91C9-16570C0B5165}"/>
              </a:ext>
            </a:extLst>
          </p:cNvPr>
          <p:cNvSpPr>
            <a:spLocks noGrp="1"/>
          </p:cNvSpPr>
          <p:nvPr>
            <p:ph idx="1"/>
          </p:nvPr>
        </p:nvSpPr>
        <p:spPr/>
        <p:txBody>
          <a:bodyPr>
            <a:normAutofit fontScale="92500" lnSpcReduction="10000"/>
          </a:bodyPr>
          <a:lstStyle/>
          <a:p>
            <a:r>
              <a:rPr lang="en-US" dirty="0"/>
              <a:t>Please be reminded of the summer food locations beginning at 7:30 AM and concluding at 1:30PM</a:t>
            </a:r>
          </a:p>
          <a:p>
            <a:r>
              <a:rPr lang="en-US" dirty="0"/>
              <a:t>Heywood Avenue School</a:t>
            </a:r>
          </a:p>
          <a:p>
            <a:r>
              <a:rPr lang="en-US" dirty="0"/>
              <a:t>Orange Early Childhood Center</a:t>
            </a:r>
          </a:p>
          <a:p>
            <a:r>
              <a:rPr lang="en-US" dirty="0"/>
              <a:t>Park Avenue School </a:t>
            </a:r>
          </a:p>
          <a:p>
            <a:r>
              <a:rPr lang="en-US" dirty="0"/>
              <a:t>Oakwood Avenue Community School </a:t>
            </a:r>
          </a:p>
          <a:p>
            <a:r>
              <a:rPr lang="en-US" dirty="0"/>
              <a:t>We are having a large push for lunch applications; please assist with the completion as they must be submitted by our families on September 25</a:t>
            </a:r>
            <a:r>
              <a:rPr lang="en-US" baseline="30000" dirty="0"/>
              <a:t>th</a:t>
            </a:r>
            <a:r>
              <a:rPr lang="en-US" dirty="0"/>
              <a:t>.  </a:t>
            </a:r>
          </a:p>
          <a:p>
            <a:endParaRPr lang="en-US" dirty="0"/>
          </a:p>
        </p:txBody>
      </p:sp>
    </p:spTree>
    <p:extLst>
      <p:ext uri="{BB962C8B-B14F-4D97-AF65-F5344CB8AC3E}">
        <p14:creationId xmlns:p14="http://schemas.microsoft.com/office/powerpoint/2010/main" val="1446469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6D3939-4E07-436E-95B9-917BFC8C4D5E}"/>
              </a:ext>
            </a:extLst>
          </p:cNvPr>
          <p:cNvSpPr>
            <a:spLocks noGrp="1"/>
          </p:cNvSpPr>
          <p:nvPr>
            <p:ph type="title"/>
          </p:nvPr>
        </p:nvSpPr>
        <p:spPr>
          <a:xfrm>
            <a:off x="1097280" y="286603"/>
            <a:ext cx="10058400" cy="1450757"/>
          </a:xfrm>
        </p:spPr>
        <p:txBody>
          <a:bodyPr>
            <a:normAutofit fontScale="90000"/>
          </a:bodyPr>
          <a:lstStyle/>
          <a:p>
            <a:r>
              <a:rPr lang="en-US" dirty="0"/>
              <a:t>Purpose of the </a:t>
            </a:r>
            <a:br>
              <a:rPr lang="en-US" dirty="0"/>
            </a:br>
            <a:r>
              <a:rPr lang="en-US" dirty="0"/>
              <a:t>Reopening of Schools Committee</a:t>
            </a:r>
          </a:p>
        </p:txBody>
      </p:sp>
      <p:sp>
        <p:nvSpPr>
          <p:cNvPr id="3" name="Content Placeholder 2">
            <a:extLst>
              <a:ext uri="{FF2B5EF4-FFF2-40B4-BE49-F238E27FC236}">
                <a16:creationId xmlns:a16="http://schemas.microsoft.com/office/drawing/2014/main" xmlns="" id="{E96AE34D-8D6A-46E7-84D8-8DE9C6DCE5A7}"/>
              </a:ext>
            </a:extLst>
          </p:cNvPr>
          <p:cNvSpPr>
            <a:spLocks noGrp="1"/>
          </p:cNvSpPr>
          <p:nvPr>
            <p:ph idx="1"/>
          </p:nvPr>
        </p:nvSpPr>
        <p:spPr>
          <a:xfrm>
            <a:off x="1097280" y="2108201"/>
            <a:ext cx="6882289" cy="3760891"/>
          </a:xfrm>
        </p:spPr>
        <p:txBody>
          <a:bodyPr>
            <a:normAutofit lnSpcReduction="10000"/>
          </a:bodyPr>
          <a:lstStyle/>
          <a:p>
            <a:pPr marL="0" indent="0" algn="just">
              <a:lnSpc>
                <a:spcPct val="100000"/>
              </a:lnSpc>
              <a:buNone/>
            </a:pPr>
            <a:r>
              <a:rPr lang="en-US" sz="1600" dirty="0">
                <a:latin typeface="Times New Roman" panose="02020603050405020304" pitchFamily="18" charset="0"/>
                <a:cs typeface="Times New Roman" panose="02020603050405020304" pitchFamily="18" charset="0"/>
              </a:rPr>
              <a:t>On Friday, June 26, 2020, Governor Murphy announced that school will reopen in September, keeping in mind health precautions to ensure the safety of all students and staff. With that being said, the Reopening of Schools Plan will incorporate the voices of staff, Board of Education Members, health officials, and families.  These representatives will evaluate the state guidelines and requirements released by Governor Murphy in order to provide input and recommendations into the district’s reopening plan.   As stated by Governor Murphy, “there is no one-size fits all approach to suit the unique challenges faced by each school district across the state.”  Note:  In August 2020, the Governor provided guidance as it related to school opening but in remote situations.  </a:t>
            </a:r>
          </a:p>
          <a:p>
            <a:pPr>
              <a:lnSpc>
                <a:spcPct val="10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Per the Road Back Document released by the New Jersey Department of Education, there were 4 key areas for discussion:  </a:t>
            </a:r>
          </a:p>
          <a:p>
            <a:pPr>
              <a:lnSpc>
                <a:spcPct val="10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1.  Conditions for Learning 2. Leadership and Planning 3. Policy and Funding 4. Continuity of Learning</a:t>
            </a:r>
          </a:p>
          <a:p>
            <a:pPr>
              <a:lnSpc>
                <a:spcPct val="100000"/>
              </a:lnSpc>
              <a:buFont typeface="Wingdings" panose="05000000000000000000" pitchFamily="2" charset="2"/>
              <a:buChar char="Ø"/>
            </a:pPr>
            <a:endParaRPr lang="en-US" sz="1600" dirty="0"/>
          </a:p>
        </p:txBody>
      </p:sp>
      <p:pic>
        <p:nvPicPr>
          <p:cNvPr id="4" name="Picture 3">
            <a:extLst>
              <a:ext uri="{FF2B5EF4-FFF2-40B4-BE49-F238E27FC236}">
                <a16:creationId xmlns:a16="http://schemas.microsoft.com/office/drawing/2014/main" xmlns="" id="{3E334975-93D0-4666-8ED2-E0147C732A95}"/>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8129006" y="2568953"/>
            <a:ext cx="3144043" cy="2839385"/>
          </a:xfrm>
          <a:prstGeom prst="rect">
            <a:avLst/>
          </a:prstGeom>
          <a:noFill/>
        </p:spPr>
      </p:pic>
    </p:spTree>
    <p:extLst>
      <p:ext uri="{BB962C8B-B14F-4D97-AF65-F5344CB8AC3E}">
        <p14:creationId xmlns:p14="http://schemas.microsoft.com/office/powerpoint/2010/main" val="1158137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C4B3B7-0972-4710-9ED3-CEC6EFFA107B}"/>
              </a:ext>
            </a:extLst>
          </p:cNvPr>
          <p:cNvSpPr>
            <a:spLocks noGrp="1"/>
          </p:cNvSpPr>
          <p:nvPr>
            <p:ph type="title"/>
          </p:nvPr>
        </p:nvSpPr>
        <p:spPr>
          <a:xfrm>
            <a:off x="643467" y="634946"/>
            <a:ext cx="3689094" cy="5055904"/>
          </a:xfrm>
        </p:spPr>
        <p:txBody>
          <a:bodyPr anchor="ctr">
            <a:normAutofit/>
          </a:bodyPr>
          <a:lstStyle/>
          <a:p>
            <a:pPr algn="r"/>
            <a:r>
              <a:rPr lang="en-US" sz="4300" dirty="0"/>
              <a:t>The Committee’s Work </a:t>
            </a:r>
          </a:p>
        </p:txBody>
      </p:sp>
      <p:graphicFrame>
        <p:nvGraphicFramePr>
          <p:cNvPr id="5" name="Content Placeholder 2">
            <a:extLst>
              <a:ext uri="{FF2B5EF4-FFF2-40B4-BE49-F238E27FC236}">
                <a16:creationId xmlns:a16="http://schemas.microsoft.com/office/drawing/2014/main" xmlns="" id="{90259550-8249-47C3-B001-BE6FF69E1C39}"/>
              </a:ext>
            </a:extLst>
          </p:cNvPr>
          <p:cNvGraphicFramePr>
            <a:graphicFrameLocks noGrp="1"/>
          </p:cNvGraphicFramePr>
          <p:nvPr>
            <p:ph idx="1"/>
            <p:extLst>
              <p:ext uri="{D42A27DB-BD31-4B8C-83A1-F6EECF244321}">
                <p14:modId xmlns:p14="http://schemas.microsoft.com/office/powerpoint/2010/main" val="1200069962"/>
              </p:ext>
            </p:extLst>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6939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0BA276-430D-49BF-B351-FDDEF2D44E18}"/>
              </a:ext>
            </a:extLst>
          </p:cNvPr>
          <p:cNvSpPr>
            <a:spLocks noGrp="1"/>
          </p:cNvSpPr>
          <p:nvPr>
            <p:ph type="title"/>
          </p:nvPr>
        </p:nvSpPr>
        <p:spPr>
          <a:xfrm>
            <a:off x="1097280" y="286603"/>
            <a:ext cx="10058400" cy="1450757"/>
          </a:xfrm>
        </p:spPr>
        <p:txBody>
          <a:bodyPr>
            <a:normAutofit/>
          </a:bodyPr>
          <a:lstStyle/>
          <a:p>
            <a:r>
              <a:rPr lang="en-US" dirty="0"/>
              <a:t>Committee’s Stakeholders </a:t>
            </a:r>
          </a:p>
        </p:txBody>
      </p:sp>
      <p:sp>
        <p:nvSpPr>
          <p:cNvPr id="3" name="Content Placeholder 2">
            <a:extLst>
              <a:ext uri="{FF2B5EF4-FFF2-40B4-BE49-F238E27FC236}">
                <a16:creationId xmlns:a16="http://schemas.microsoft.com/office/drawing/2014/main" xmlns="" id="{126646D8-4876-4357-83F3-81543FCA29B5}"/>
              </a:ext>
            </a:extLst>
          </p:cNvPr>
          <p:cNvSpPr>
            <a:spLocks noGrp="1"/>
          </p:cNvSpPr>
          <p:nvPr>
            <p:ph idx="1"/>
          </p:nvPr>
        </p:nvSpPr>
        <p:spPr>
          <a:xfrm>
            <a:off x="1097280" y="2108201"/>
            <a:ext cx="5575367" cy="3760891"/>
          </a:xfrm>
        </p:spPr>
        <p:txBody>
          <a:bodyPr>
            <a:normAutofit fontScale="92500" lnSpcReduction="10000"/>
          </a:bodyPr>
          <a:lstStyle/>
          <a:p>
            <a:pPr>
              <a:lnSpc>
                <a:spcPct val="100000"/>
              </a:lnSpc>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District and school-level administrators </a:t>
            </a:r>
          </a:p>
          <a:p>
            <a:pPr>
              <a:lnSpc>
                <a:spcPct val="100000"/>
              </a:lnSpc>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Board of Education Members </a:t>
            </a:r>
          </a:p>
          <a:p>
            <a:pPr>
              <a:lnSpc>
                <a:spcPct val="100000"/>
              </a:lnSpc>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 Presidents/designees of local associations (Orange Education Association as well as Orange Administrators and Supervisors Association-District Unions) </a:t>
            </a:r>
          </a:p>
          <a:p>
            <a:pPr>
              <a:lnSpc>
                <a:spcPct val="100000"/>
              </a:lnSpc>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 Content experts </a:t>
            </a:r>
          </a:p>
          <a:p>
            <a:pPr>
              <a:lnSpc>
                <a:spcPct val="100000"/>
              </a:lnSpc>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 Educators  </a:t>
            </a:r>
          </a:p>
          <a:p>
            <a:pPr>
              <a:lnSpc>
                <a:spcPct val="100000"/>
              </a:lnSpc>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Parents </a:t>
            </a:r>
          </a:p>
          <a:p>
            <a:pPr>
              <a:lnSpc>
                <a:spcPct val="100000"/>
              </a:lnSpc>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Students </a:t>
            </a:r>
          </a:p>
        </p:txBody>
      </p:sp>
      <p:pic>
        <p:nvPicPr>
          <p:cNvPr id="4" name="Picture 3">
            <a:extLst>
              <a:ext uri="{FF2B5EF4-FFF2-40B4-BE49-F238E27FC236}">
                <a16:creationId xmlns:a16="http://schemas.microsoft.com/office/drawing/2014/main" xmlns="" id="{8BB2DB9F-F779-434B-BDC9-E41ECFBEF26E}"/>
              </a:ext>
            </a:extLst>
          </p:cNvPr>
          <p:cNvPicPr/>
          <p:nvPr/>
        </p:nvPicPr>
        <p:blipFill rotWithShape="1">
          <a:blip r:embed="rId2" cstate="print">
            <a:extLst>
              <a:ext uri="{28A0092B-C50C-407E-A947-70E740481C1C}">
                <a14:useLocalDpi xmlns:a14="http://schemas.microsoft.com/office/drawing/2010/main" val="0"/>
              </a:ext>
            </a:extLst>
          </a:blip>
          <a:srcRect l="3735" r="5441" b="-2"/>
          <a:stretch/>
        </p:blipFill>
        <p:spPr bwMode="auto">
          <a:xfrm>
            <a:off x="7534656" y="2108200"/>
            <a:ext cx="3621024" cy="3600613"/>
          </a:xfrm>
          <a:prstGeom prst="rect">
            <a:avLst/>
          </a:prstGeom>
          <a:noFill/>
        </p:spPr>
      </p:pic>
    </p:spTree>
    <p:extLst>
      <p:ext uri="{BB962C8B-B14F-4D97-AF65-F5344CB8AC3E}">
        <p14:creationId xmlns:p14="http://schemas.microsoft.com/office/powerpoint/2010/main" val="1706041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a:t>
            </a:r>
            <a:br>
              <a:rPr lang="en-US" dirty="0"/>
            </a:br>
            <a:r>
              <a:rPr lang="en-US" dirty="0"/>
              <a:t>NJQSAC Announcement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32588367"/>
              </p:ext>
            </p:extLst>
          </p:nvPr>
        </p:nvGraphicFramePr>
        <p:xfrm>
          <a:off x="1200150" y="2133600"/>
          <a:ext cx="9793288" cy="2225040"/>
        </p:xfrm>
        <a:graphic>
          <a:graphicData uri="http://schemas.openxmlformats.org/drawingml/2006/table">
            <a:tbl>
              <a:tblPr firstRow="1" bandRow="1">
                <a:tableStyleId>{5C22544A-7EE6-4342-B048-85BDC9FD1C3A}</a:tableStyleId>
              </a:tblPr>
              <a:tblGrid>
                <a:gridCol w="4896644">
                  <a:extLst>
                    <a:ext uri="{9D8B030D-6E8A-4147-A177-3AD203B41FA5}">
                      <a16:colId xmlns:a16="http://schemas.microsoft.com/office/drawing/2014/main" xmlns="" val="20000"/>
                    </a:ext>
                  </a:extLst>
                </a:gridCol>
                <a:gridCol w="4896644">
                  <a:extLst>
                    <a:ext uri="{9D8B030D-6E8A-4147-A177-3AD203B41FA5}">
                      <a16:colId xmlns:a16="http://schemas.microsoft.com/office/drawing/2014/main" xmlns="" val="20001"/>
                    </a:ext>
                  </a:extLst>
                </a:gridCol>
              </a:tblGrid>
              <a:tr h="370840">
                <a:tc>
                  <a:txBody>
                    <a:bodyPr/>
                    <a:lstStyle/>
                    <a:p>
                      <a:pPr algn="ctr"/>
                      <a:r>
                        <a:rPr lang="en-US" dirty="0"/>
                        <a:t>NJQSAC</a:t>
                      </a:r>
                      <a:r>
                        <a:rPr lang="en-US" baseline="0" dirty="0"/>
                        <a:t> Areas </a:t>
                      </a:r>
                      <a:endParaRPr lang="en-US" dirty="0"/>
                    </a:p>
                  </a:txBody>
                  <a:tcPr/>
                </a:tc>
                <a:tc>
                  <a:txBody>
                    <a:bodyPr/>
                    <a:lstStyle/>
                    <a:p>
                      <a:pPr algn="ctr"/>
                      <a:r>
                        <a:rPr lang="en-US" dirty="0"/>
                        <a:t>Placement</a:t>
                      </a:r>
                      <a:r>
                        <a:rPr lang="en-US" baseline="0" dirty="0"/>
                        <a:t> August 2020</a:t>
                      </a:r>
                      <a:endParaRPr lang="en-US" dirty="0"/>
                    </a:p>
                  </a:txBody>
                  <a:tcPr/>
                </a:tc>
                <a:extLst>
                  <a:ext uri="{0D108BD9-81ED-4DB2-BD59-A6C34878D82A}">
                    <a16:rowId xmlns:a16="http://schemas.microsoft.com/office/drawing/2014/main" xmlns="" val="10000"/>
                  </a:ext>
                </a:extLst>
              </a:tr>
              <a:tr h="370840">
                <a:tc>
                  <a:txBody>
                    <a:bodyPr/>
                    <a:lstStyle/>
                    <a:p>
                      <a:r>
                        <a:rPr lang="en-US" dirty="0"/>
                        <a:t>Instruction</a:t>
                      </a:r>
                      <a:r>
                        <a:rPr lang="en-US" baseline="0" dirty="0"/>
                        <a:t> and Program</a:t>
                      </a:r>
                      <a:endParaRPr lang="en-US" dirty="0"/>
                    </a:p>
                  </a:txBody>
                  <a:tcPr/>
                </a:tc>
                <a:tc>
                  <a:txBody>
                    <a:bodyPr/>
                    <a:lstStyle/>
                    <a:p>
                      <a:r>
                        <a:rPr lang="en-US" dirty="0"/>
                        <a:t>83%</a:t>
                      </a:r>
                    </a:p>
                  </a:txBody>
                  <a:tcPr/>
                </a:tc>
                <a:extLst>
                  <a:ext uri="{0D108BD9-81ED-4DB2-BD59-A6C34878D82A}">
                    <a16:rowId xmlns:a16="http://schemas.microsoft.com/office/drawing/2014/main" xmlns="" val="10001"/>
                  </a:ext>
                </a:extLst>
              </a:tr>
              <a:tr h="370840">
                <a:tc>
                  <a:txBody>
                    <a:bodyPr/>
                    <a:lstStyle/>
                    <a:p>
                      <a:r>
                        <a:rPr lang="en-US" dirty="0"/>
                        <a:t>Fiscal Management</a:t>
                      </a:r>
                    </a:p>
                  </a:txBody>
                  <a:tcPr/>
                </a:tc>
                <a:tc>
                  <a:txBody>
                    <a:bodyPr/>
                    <a:lstStyle/>
                    <a:p>
                      <a:r>
                        <a:rPr lang="en-US" dirty="0"/>
                        <a:t>100%</a:t>
                      </a:r>
                    </a:p>
                  </a:txBody>
                  <a:tcPr/>
                </a:tc>
                <a:extLst>
                  <a:ext uri="{0D108BD9-81ED-4DB2-BD59-A6C34878D82A}">
                    <a16:rowId xmlns:a16="http://schemas.microsoft.com/office/drawing/2014/main" xmlns="" val="10002"/>
                  </a:ext>
                </a:extLst>
              </a:tr>
              <a:tr h="370840">
                <a:tc>
                  <a:txBody>
                    <a:bodyPr/>
                    <a:lstStyle/>
                    <a:p>
                      <a:r>
                        <a:rPr lang="en-US" dirty="0"/>
                        <a:t>Governance</a:t>
                      </a:r>
                    </a:p>
                  </a:txBody>
                  <a:tcPr/>
                </a:tc>
                <a:tc>
                  <a:txBody>
                    <a:bodyPr/>
                    <a:lstStyle/>
                    <a:p>
                      <a:r>
                        <a:rPr lang="en-US" dirty="0"/>
                        <a:t>95%</a:t>
                      </a:r>
                    </a:p>
                  </a:txBody>
                  <a:tcPr/>
                </a:tc>
                <a:extLst>
                  <a:ext uri="{0D108BD9-81ED-4DB2-BD59-A6C34878D82A}">
                    <a16:rowId xmlns:a16="http://schemas.microsoft.com/office/drawing/2014/main" xmlns="" val="10003"/>
                  </a:ext>
                </a:extLst>
              </a:tr>
              <a:tr h="370840">
                <a:tc>
                  <a:txBody>
                    <a:bodyPr/>
                    <a:lstStyle/>
                    <a:p>
                      <a:r>
                        <a:rPr lang="en-US" dirty="0"/>
                        <a:t>Operations</a:t>
                      </a:r>
                    </a:p>
                  </a:txBody>
                  <a:tcPr/>
                </a:tc>
                <a:tc>
                  <a:txBody>
                    <a:bodyPr/>
                    <a:lstStyle/>
                    <a:p>
                      <a:r>
                        <a:rPr lang="en-US" dirty="0"/>
                        <a:t>92%</a:t>
                      </a:r>
                    </a:p>
                  </a:txBody>
                  <a:tcPr/>
                </a:tc>
                <a:extLst>
                  <a:ext uri="{0D108BD9-81ED-4DB2-BD59-A6C34878D82A}">
                    <a16:rowId xmlns:a16="http://schemas.microsoft.com/office/drawing/2014/main" xmlns="" val="10004"/>
                  </a:ext>
                </a:extLst>
              </a:tr>
              <a:tr h="370840">
                <a:tc>
                  <a:txBody>
                    <a:bodyPr/>
                    <a:lstStyle/>
                    <a:p>
                      <a:r>
                        <a:rPr lang="en-US" dirty="0"/>
                        <a:t>Personnel</a:t>
                      </a:r>
                    </a:p>
                  </a:txBody>
                  <a:tcPr/>
                </a:tc>
                <a:tc>
                  <a:txBody>
                    <a:bodyPr/>
                    <a:lstStyle/>
                    <a:p>
                      <a:r>
                        <a:rPr lang="en-US" dirty="0"/>
                        <a:t>100%</a:t>
                      </a: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848820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43CDB9-DD73-423E-B52A-7ED38A96923F}"/>
              </a:ext>
            </a:extLst>
          </p:cNvPr>
          <p:cNvSpPr>
            <a:spLocks noGrp="1"/>
          </p:cNvSpPr>
          <p:nvPr>
            <p:ph type="title"/>
          </p:nvPr>
        </p:nvSpPr>
        <p:spPr>
          <a:xfrm>
            <a:off x="1097280" y="286603"/>
            <a:ext cx="10058400" cy="1450757"/>
          </a:xfrm>
        </p:spPr>
        <p:txBody>
          <a:bodyPr>
            <a:normAutofit/>
          </a:bodyPr>
          <a:lstStyle/>
          <a:p>
            <a:r>
              <a:rPr lang="en-US" dirty="0"/>
              <a:t>Stakeholders’ Voices </a:t>
            </a:r>
          </a:p>
        </p:txBody>
      </p:sp>
      <p:sp>
        <p:nvSpPr>
          <p:cNvPr id="3" name="Content Placeholder 2">
            <a:extLst>
              <a:ext uri="{FF2B5EF4-FFF2-40B4-BE49-F238E27FC236}">
                <a16:creationId xmlns:a16="http://schemas.microsoft.com/office/drawing/2014/main" xmlns="" id="{CF039AAE-60D1-4276-BB0F-D43FE7A344D4}"/>
              </a:ext>
            </a:extLst>
          </p:cNvPr>
          <p:cNvSpPr>
            <a:spLocks noGrp="1"/>
          </p:cNvSpPr>
          <p:nvPr>
            <p:ph idx="1"/>
          </p:nvPr>
        </p:nvSpPr>
        <p:spPr>
          <a:xfrm>
            <a:off x="1097280" y="2108201"/>
            <a:ext cx="6625114" cy="3760891"/>
          </a:xfrm>
        </p:spPr>
        <p:txBody>
          <a:bodyPr>
            <a:normAutofit lnSpcReduction="10000"/>
          </a:bodyPr>
          <a:lstStyle/>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As described regarding strategic plans, the following outlines the benefits when creating a sound plan:</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It allows organizations to be proactive rather than reactive.....</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It sets up a sense of direction.....</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It increases operational efficiency.....</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It helps to increase stakeholder input…</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xmlns="" id="{2B6462FD-A09E-4C20-AAA5-DB057EABE02C}"/>
              </a:ext>
            </a:extLst>
          </p:cNvPr>
          <p:cNvPicPr/>
          <p:nvPr/>
        </p:nvPicPr>
        <p:blipFill rotWithShape="1">
          <a:blip r:embed="rId2" cstate="print">
            <a:extLst>
              <a:ext uri="{28A0092B-C50C-407E-A947-70E740481C1C}">
                <a14:useLocalDpi xmlns:a14="http://schemas.microsoft.com/office/drawing/2010/main" val="0"/>
              </a:ext>
            </a:extLst>
          </a:blip>
          <a:srcRect l="3735" r="5441" b="-2"/>
          <a:stretch/>
        </p:blipFill>
        <p:spPr bwMode="auto">
          <a:xfrm>
            <a:off x="7534656" y="2108200"/>
            <a:ext cx="3621024" cy="3600613"/>
          </a:xfrm>
          <a:prstGeom prst="rect">
            <a:avLst/>
          </a:prstGeom>
          <a:noFill/>
        </p:spPr>
      </p:pic>
    </p:spTree>
    <p:extLst>
      <p:ext uri="{BB962C8B-B14F-4D97-AF65-F5344CB8AC3E}">
        <p14:creationId xmlns:p14="http://schemas.microsoft.com/office/powerpoint/2010/main" val="1299502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Reopening of Schools</a:t>
            </a:r>
          </a:p>
        </p:txBody>
      </p:sp>
      <p:sp>
        <p:nvSpPr>
          <p:cNvPr id="3" name="Content Placeholder 2"/>
          <p:cNvSpPr>
            <a:spLocks noGrp="1"/>
          </p:cNvSpPr>
          <p:nvPr>
            <p:ph idx="1"/>
          </p:nvPr>
        </p:nvSpPr>
        <p:spPr/>
        <p:txBody>
          <a:bodyPr>
            <a:normAutofit fontScale="77500" lnSpcReduction="20000"/>
          </a:bodyPr>
          <a:lstStyle/>
          <a:p>
            <a:r>
              <a:rPr lang="en-US" dirty="0"/>
              <a:t>Plan B was recommended to the Board of Education on August 11, 2020.  </a:t>
            </a:r>
          </a:p>
          <a:p>
            <a:r>
              <a:rPr lang="en-US" dirty="0"/>
              <a:t>Remote Synchronous will begin the school year September 8, 2020 through October 2, 2020 (4 Weeks)</a:t>
            </a:r>
          </a:p>
          <a:p>
            <a:r>
              <a:rPr lang="en-US" dirty="0"/>
              <a:t>Remote Synchronous will commence on October 5, 2020 and conclude on November 25, 2020 (7 Weeks)</a:t>
            </a:r>
          </a:p>
          <a:p>
            <a:r>
              <a:rPr lang="en-US" dirty="0"/>
              <a:t>Soft Launch will commence on November 29, 2020 and conclude on December 23, 2020 (3.5 Weeks)</a:t>
            </a:r>
          </a:p>
          <a:p>
            <a:r>
              <a:rPr lang="en-US" dirty="0"/>
              <a:t>Full Re-Entry will commence on January 4, 2021 through the end of the year.  </a:t>
            </a:r>
          </a:p>
          <a:p>
            <a:r>
              <a:rPr lang="en-US" dirty="0"/>
              <a:t>It is important to note:  Based on recommendations from the Governor’s Office, the NJDOE as well as our Director of Health in Orange Township, shifts in the plan can potentially take place.  </a:t>
            </a:r>
          </a:p>
          <a:p>
            <a:endParaRPr lang="en-US" dirty="0"/>
          </a:p>
          <a:p>
            <a:endParaRPr lang="en-US" dirty="0"/>
          </a:p>
        </p:txBody>
      </p:sp>
      <p:pic>
        <p:nvPicPr>
          <p:cNvPr id="4" name="Picture 3">
            <a:extLst>
              <a:ext uri="{FF2B5EF4-FFF2-40B4-BE49-F238E27FC236}">
                <a16:creationId xmlns:a16="http://schemas.microsoft.com/office/drawing/2014/main" xmlns="" id="{E9127736-66B7-4436-92B2-81A9B7E2B2A9}"/>
              </a:ext>
            </a:extLst>
          </p:cNvPr>
          <p:cNvPicPr/>
          <p:nvPr/>
        </p:nvPicPr>
        <p:blipFill rotWithShape="1">
          <a:blip r:embed="rId2" cstate="print">
            <a:extLst>
              <a:ext uri="{28A0092B-C50C-407E-A947-70E740481C1C}">
                <a14:useLocalDpi xmlns:a14="http://schemas.microsoft.com/office/drawing/2010/main" val="0"/>
              </a:ext>
            </a:extLst>
          </a:blip>
          <a:srcRect l="347" r="2057" b="2"/>
          <a:stretch/>
        </p:blipFill>
        <p:spPr bwMode="auto">
          <a:xfrm>
            <a:off x="1317796" y="257802"/>
            <a:ext cx="1432388" cy="1269911"/>
          </a:xfrm>
          <a:prstGeom prst="rect">
            <a:avLst/>
          </a:prstGeom>
          <a:noFill/>
        </p:spPr>
      </p:pic>
    </p:spTree>
    <p:extLst>
      <p:ext uri="{BB962C8B-B14F-4D97-AF65-F5344CB8AC3E}">
        <p14:creationId xmlns:p14="http://schemas.microsoft.com/office/powerpoint/2010/main" val="3095581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781" y="244158"/>
            <a:ext cx="9485186" cy="1339850"/>
          </a:xfrm>
        </p:spPr>
        <p:txBody>
          <a:bodyPr>
            <a:normAutofit/>
          </a:bodyPr>
          <a:lstStyle/>
          <a:p>
            <a:r>
              <a:rPr lang="en-US" sz="4000" dirty="0"/>
              <a:t>Reminders to the School Community</a:t>
            </a:r>
          </a:p>
        </p:txBody>
      </p:sp>
      <p:sp>
        <p:nvSpPr>
          <p:cNvPr id="3" name="Content Placeholder 2"/>
          <p:cNvSpPr>
            <a:spLocks noGrp="1"/>
          </p:cNvSpPr>
          <p:nvPr>
            <p:ph idx="1"/>
          </p:nvPr>
        </p:nvSpPr>
        <p:spPr/>
        <p:txBody>
          <a:bodyPr>
            <a:normAutofit fontScale="92500" lnSpcReduction="20000"/>
          </a:bodyPr>
          <a:lstStyle/>
          <a:p>
            <a:r>
              <a:rPr lang="en-US" dirty="0"/>
              <a:t>For further supports, please be reminded that we have created an email address </a:t>
            </a:r>
            <a:r>
              <a:rPr lang="en-US" u="sng" dirty="0">
                <a:hlinkClick r:id="rId2"/>
              </a:rPr>
              <a:t>reopeningofschools@orange.k12.nj.us</a:t>
            </a:r>
            <a:r>
              <a:rPr lang="en-US" dirty="0"/>
              <a:t> for questions or concerns during this pandemic period as it relates to any facet of the plan or support needed.  Responses will be generated within 24-48 hours of receipt.  </a:t>
            </a:r>
          </a:p>
          <a:p>
            <a:r>
              <a:rPr lang="en-US" dirty="0"/>
              <a:t>It is encouraged that you continue to visit our district COVID-19 Resources Tab on the district website </a:t>
            </a:r>
            <a:r>
              <a:rPr lang="en-US" u="sng" dirty="0">
                <a:hlinkClick r:id="rId3"/>
              </a:rPr>
              <a:t>www.orange.k12.nj.us</a:t>
            </a:r>
            <a:r>
              <a:rPr lang="en-US" dirty="0"/>
              <a:t> for additional resources for families on mental health as well as updates on self care for students, families, and staff.  We have posted instructional supports within the COVID-19 Resource Tab for your assistance. As you are aware, we update our COVID-19 Resource Tab weekly in the effort of providing further supports for our school community.  Thank you to the Trauma Informed Team for supporting this work since March 17</a:t>
            </a:r>
            <a:r>
              <a:rPr lang="en-US" baseline="30000" dirty="0"/>
              <a:t>th</a:t>
            </a:r>
            <a:r>
              <a:rPr lang="en-US" dirty="0"/>
              <a:t>.  </a:t>
            </a:r>
          </a:p>
          <a:p>
            <a:endParaRPr lang="en-US" dirty="0"/>
          </a:p>
        </p:txBody>
      </p:sp>
      <p:pic>
        <p:nvPicPr>
          <p:cNvPr id="4" name="Picture 3">
            <a:extLst>
              <a:ext uri="{FF2B5EF4-FFF2-40B4-BE49-F238E27FC236}">
                <a16:creationId xmlns:a16="http://schemas.microsoft.com/office/drawing/2014/main" xmlns="" id="{E9127736-66B7-4436-92B2-81A9B7E2B2A9}"/>
              </a:ext>
            </a:extLst>
          </p:cNvPr>
          <p:cNvPicPr/>
          <p:nvPr/>
        </p:nvPicPr>
        <p:blipFill rotWithShape="1">
          <a:blip r:embed="rId4" cstate="print">
            <a:extLst>
              <a:ext uri="{28A0092B-C50C-407E-A947-70E740481C1C}">
                <a14:useLocalDpi xmlns:a14="http://schemas.microsoft.com/office/drawing/2010/main" val="0"/>
              </a:ext>
            </a:extLst>
          </a:blip>
          <a:srcRect l="347" r="2057" b="2"/>
          <a:stretch/>
        </p:blipFill>
        <p:spPr bwMode="auto">
          <a:xfrm>
            <a:off x="410616" y="210061"/>
            <a:ext cx="1384641" cy="1340717"/>
          </a:xfrm>
          <a:prstGeom prst="rect">
            <a:avLst/>
          </a:prstGeom>
          <a:noFill/>
        </p:spPr>
      </p:pic>
    </p:spTree>
    <p:extLst>
      <p:ext uri="{BB962C8B-B14F-4D97-AF65-F5344CB8AC3E}">
        <p14:creationId xmlns:p14="http://schemas.microsoft.com/office/powerpoint/2010/main" val="3290714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450C5E73-8455-4814-8BC5-62CDFE43DFB3}"/>
              </a:ext>
            </a:extLst>
          </p:cNvPr>
          <p:cNvSpPr>
            <a:spLocks noGrp="1" noChangeArrowheads="1"/>
          </p:cNvSpPr>
          <p:nvPr>
            <p:ph type="ctrTitle"/>
          </p:nvPr>
        </p:nvSpPr>
        <p:spPr>
          <a:xfrm>
            <a:off x="1409700" y="761999"/>
            <a:ext cx="9220199" cy="4676775"/>
          </a:xfrm>
        </p:spPr>
        <p:txBody>
          <a:bodyPr rtlCol="0">
            <a:normAutofit fontScale="90000"/>
          </a:bodyPr>
          <a:lstStyle/>
          <a:p>
            <a:pPr marL="484632">
              <a:defRPr/>
            </a:pPr>
            <a:r>
              <a:rPr lang="en-US" altLang="en-US" u="sng" dirty="0">
                <a:solidFill>
                  <a:schemeClr val="tx1"/>
                </a:solidFill>
                <a:latin typeface="Franklin Gothic Demi" panose="020B0703020102020204" pitchFamily="34" charset="0"/>
              </a:rPr>
              <a:t/>
            </a:r>
            <a:br>
              <a:rPr lang="en-US" altLang="en-US" u="sng" dirty="0">
                <a:solidFill>
                  <a:schemeClr val="tx1"/>
                </a:solidFill>
                <a:latin typeface="Franklin Gothic Demi" panose="020B0703020102020204" pitchFamily="34" charset="0"/>
              </a:rPr>
            </a:br>
            <a:r>
              <a:rPr lang="en-US" altLang="en-US" u="sng" dirty="0">
                <a:solidFill>
                  <a:schemeClr val="tx1"/>
                </a:solidFill>
                <a:latin typeface="Franklin Gothic Demi" panose="020B0703020102020204" pitchFamily="34" charset="0"/>
              </a:rPr>
              <a:t/>
            </a:r>
            <a:br>
              <a:rPr lang="en-US" altLang="en-US" u="sng" dirty="0">
                <a:solidFill>
                  <a:schemeClr val="tx1"/>
                </a:solidFill>
                <a:latin typeface="Franklin Gothic Demi" panose="020B0703020102020204" pitchFamily="34" charset="0"/>
              </a:rPr>
            </a:br>
            <a:r>
              <a:rPr lang="en-US" altLang="en-US" u="sng" dirty="0">
                <a:solidFill>
                  <a:schemeClr val="tx1"/>
                </a:solidFill>
                <a:latin typeface="Franklin Gothic Demi" panose="020B0703020102020204" pitchFamily="34" charset="0"/>
              </a:rPr>
              <a:t/>
            </a:r>
            <a:br>
              <a:rPr lang="en-US" altLang="en-US" u="sng" dirty="0">
                <a:solidFill>
                  <a:schemeClr val="tx1"/>
                </a:solidFill>
                <a:latin typeface="Franklin Gothic Demi" panose="020B0703020102020204" pitchFamily="34" charset="0"/>
              </a:rPr>
            </a:br>
            <a:r>
              <a:rPr lang="en-US" altLang="en-US" u="sng" dirty="0">
                <a:solidFill>
                  <a:schemeClr val="tx1"/>
                </a:solidFill>
                <a:latin typeface="Franklin Gothic Demi" panose="020B0703020102020204" pitchFamily="34" charset="0"/>
              </a:rPr>
              <a:t/>
            </a:r>
            <a:br>
              <a:rPr lang="en-US" altLang="en-US" u="sng" dirty="0">
                <a:solidFill>
                  <a:schemeClr val="tx1"/>
                </a:solidFill>
                <a:latin typeface="Franklin Gothic Demi" panose="020B0703020102020204" pitchFamily="34" charset="0"/>
              </a:rPr>
            </a:br>
            <a:r>
              <a:rPr lang="en-US" altLang="en-US" u="sng" dirty="0">
                <a:solidFill>
                  <a:schemeClr val="tx1"/>
                </a:solidFill>
                <a:latin typeface="Franklin Gothic Demi" panose="020B0703020102020204" pitchFamily="34" charset="0"/>
              </a:rPr>
              <a:t/>
            </a:r>
            <a:br>
              <a:rPr lang="en-US" altLang="en-US" u="sng" dirty="0">
                <a:solidFill>
                  <a:schemeClr val="tx1"/>
                </a:solidFill>
                <a:latin typeface="Franklin Gothic Demi" panose="020B0703020102020204" pitchFamily="34" charset="0"/>
              </a:rPr>
            </a:br>
            <a:r>
              <a:rPr lang="en-US" altLang="en-US" u="sng" dirty="0">
                <a:solidFill>
                  <a:schemeClr val="tx1"/>
                </a:solidFill>
                <a:latin typeface="Franklin Gothic Demi" panose="020B0703020102020204" pitchFamily="34" charset="0"/>
              </a:rPr>
              <a:t/>
            </a:r>
            <a:br>
              <a:rPr lang="en-US" altLang="en-US" u="sng" dirty="0">
                <a:solidFill>
                  <a:schemeClr val="tx1"/>
                </a:solidFill>
                <a:latin typeface="Franklin Gothic Demi" panose="020B0703020102020204" pitchFamily="34" charset="0"/>
              </a:rPr>
            </a:br>
            <a:r>
              <a:rPr lang="en-US" altLang="en-US" u="sng" dirty="0">
                <a:solidFill>
                  <a:schemeClr val="tx1"/>
                </a:solidFill>
                <a:latin typeface="Franklin Gothic Demi" panose="020B0703020102020204" pitchFamily="34" charset="0"/>
              </a:rPr>
              <a:t/>
            </a:r>
            <a:br>
              <a:rPr lang="en-US" altLang="en-US" u="sng" dirty="0">
                <a:solidFill>
                  <a:schemeClr val="tx1"/>
                </a:solidFill>
                <a:latin typeface="Franklin Gothic Demi" panose="020B0703020102020204" pitchFamily="34" charset="0"/>
              </a:rPr>
            </a:br>
            <a:r>
              <a:rPr lang="en-US" altLang="en-US" sz="3300" i="1" u="sng" dirty="0">
                <a:solidFill>
                  <a:schemeClr val="tx1"/>
                </a:solidFill>
                <a:latin typeface="Franklin Gothic Demi" panose="020B0703020102020204" pitchFamily="34" charset="0"/>
              </a:rPr>
              <a:t>Orange Public Schools</a:t>
            </a:r>
            <a:r>
              <a:rPr lang="en-US" altLang="en-US" sz="3300" i="1" dirty="0">
                <a:solidFill>
                  <a:schemeClr val="tx1"/>
                </a:solidFill>
                <a:latin typeface="Franklin Gothic Demi" panose="020B0703020102020204" pitchFamily="34" charset="0"/>
              </a:rPr>
              <a:t/>
            </a:r>
            <a:br>
              <a:rPr lang="en-US" altLang="en-US" sz="3300" i="1" dirty="0">
                <a:solidFill>
                  <a:schemeClr val="tx1"/>
                </a:solidFill>
                <a:latin typeface="Franklin Gothic Demi" panose="020B0703020102020204" pitchFamily="34" charset="0"/>
              </a:rPr>
            </a:br>
            <a:r>
              <a:rPr lang="en-US" altLang="en-US" sz="3300" i="1" dirty="0">
                <a:solidFill>
                  <a:schemeClr val="tx1"/>
                </a:solidFill>
                <a:latin typeface="Franklin Gothic Demi" panose="020B0703020102020204" pitchFamily="34" charset="0"/>
              </a:rPr>
              <a:t>Student Safety Data System </a:t>
            </a:r>
            <a:br>
              <a:rPr lang="en-US" altLang="en-US" sz="3300" i="1" dirty="0">
                <a:solidFill>
                  <a:schemeClr val="tx1"/>
                </a:solidFill>
                <a:latin typeface="Franklin Gothic Demi" panose="020B0703020102020204" pitchFamily="34" charset="0"/>
              </a:rPr>
            </a:br>
            <a:r>
              <a:rPr lang="en-US" altLang="en-US" sz="3300" i="1" dirty="0">
                <a:solidFill>
                  <a:schemeClr val="tx1"/>
                </a:solidFill>
                <a:latin typeface="Franklin Gothic Demi Cond" panose="020B0706030402020204" pitchFamily="34" charset="0"/>
                <a:cs typeface="Times New Roman" pitchFamily="18" charset="0"/>
              </a:rPr>
              <a:t>Report Period II</a:t>
            </a:r>
            <a:r>
              <a:rPr lang="en-US" altLang="en-US" sz="3300" i="1" dirty="0">
                <a:solidFill>
                  <a:schemeClr val="tx1"/>
                </a:solidFill>
              </a:rPr>
              <a:t/>
            </a:r>
            <a:br>
              <a:rPr lang="en-US" altLang="en-US" sz="3300" i="1" dirty="0">
                <a:solidFill>
                  <a:schemeClr val="tx1"/>
                </a:solidFill>
              </a:rPr>
            </a:br>
            <a:r>
              <a:rPr lang="en-US" altLang="en-US" sz="3300" dirty="0">
                <a:solidFill>
                  <a:schemeClr val="tx1"/>
                </a:solidFill>
              </a:rPr>
              <a:t>January 2020-June 2020 </a:t>
            </a:r>
            <a:r>
              <a:rPr lang="en-US" altLang="en-US" sz="3300" i="1" dirty="0">
                <a:solidFill>
                  <a:schemeClr val="tx1"/>
                </a:solidFill>
              </a:rPr>
              <a:t/>
            </a:r>
            <a:br>
              <a:rPr lang="en-US" altLang="en-US" sz="3300" i="1" dirty="0">
                <a:solidFill>
                  <a:schemeClr val="tx1"/>
                </a:solidFill>
              </a:rPr>
            </a:br>
            <a:r>
              <a:rPr lang="en-US" altLang="en-US" sz="3300" i="1" dirty="0">
                <a:solidFill>
                  <a:schemeClr val="tx1"/>
                </a:solidFill>
              </a:rPr>
              <a:t/>
            </a:r>
            <a:br>
              <a:rPr lang="en-US" altLang="en-US" sz="3300" i="1" dirty="0">
                <a:solidFill>
                  <a:schemeClr val="tx1"/>
                </a:solidFill>
              </a:rPr>
            </a:br>
            <a:r>
              <a:rPr lang="en-US" altLang="en-US" sz="3300" dirty="0">
                <a:solidFill>
                  <a:schemeClr val="tx1"/>
                </a:solidFill>
              </a:rPr>
              <a:t>Gerald Fitzhugh, II, Ed.D.</a:t>
            </a:r>
            <a:br>
              <a:rPr lang="en-US" altLang="en-US" sz="3300" dirty="0">
                <a:solidFill>
                  <a:schemeClr val="tx1"/>
                </a:solidFill>
              </a:rPr>
            </a:br>
            <a:r>
              <a:rPr lang="en-US" altLang="en-US" sz="3300" dirty="0">
                <a:solidFill>
                  <a:schemeClr val="tx1"/>
                </a:solidFill>
              </a:rPr>
              <a:t>Superintendent of School</a:t>
            </a:r>
            <a:br>
              <a:rPr lang="en-US" altLang="en-US" sz="3300" dirty="0">
                <a:solidFill>
                  <a:schemeClr val="tx1"/>
                </a:solidFill>
              </a:rPr>
            </a:br>
            <a:r>
              <a:rPr lang="en-US" altLang="en-US" sz="3300" dirty="0">
                <a:solidFill>
                  <a:schemeClr val="tx1"/>
                </a:solidFill>
              </a:rPr>
              <a:t>September 1, 2020</a:t>
            </a:r>
            <a:endParaRPr lang="en-US" altLang="en-US" sz="3300" dirty="0">
              <a:solidFill>
                <a:schemeClr val="tx1"/>
              </a:solidFill>
              <a:latin typeface="Franklin Gothic Demi" panose="020B0703020102020204" pitchFamily="34" charset="0"/>
            </a:endParaRPr>
          </a:p>
        </p:txBody>
      </p:sp>
      <p:sp>
        <p:nvSpPr>
          <p:cNvPr id="9219" name="Rectangle 129">
            <a:extLst>
              <a:ext uri="{FF2B5EF4-FFF2-40B4-BE49-F238E27FC236}">
                <a16:creationId xmlns:a16="http://schemas.microsoft.com/office/drawing/2014/main" xmlns="" id="{482504A6-0136-4175-8592-21F432838C39}"/>
              </a:ext>
            </a:extLst>
          </p:cNvPr>
          <p:cNvSpPr>
            <a:spLocks noGrp="1" noChangeArrowheads="1"/>
          </p:cNvSpPr>
          <p:nvPr>
            <p:ph type="ftr" sz="quarter" idx="11"/>
          </p:nvPr>
        </p:nvSpPr>
        <p:spPr bwMode="auto">
          <a:xfrm>
            <a:off x="6019800" y="6400801"/>
            <a:ext cx="4114800" cy="32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n-US" altLang="en-US" sz="1200">
                <a:latin typeface="Verdana" panose="020B0604030504040204" pitchFamily="34" charset="0"/>
              </a:rPr>
              <a:t>(SSDS Reporting Period II)  </a:t>
            </a:r>
          </a:p>
        </p:txBody>
      </p:sp>
      <p:sp>
        <p:nvSpPr>
          <p:cNvPr id="9220" name="Rectangle 130">
            <a:extLst>
              <a:ext uri="{FF2B5EF4-FFF2-40B4-BE49-F238E27FC236}">
                <a16:creationId xmlns:a16="http://schemas.microsoft.com/office/drawing/2014/main" xmlns="" id="{E1DD2EF2-317F-4AD1-A607-38876E4D10DB}"/>
              </a:ext>
            </a:extLst>
          </p:cNvPr>
          <p:cNvSpPr>
            <a:spLocks noGrp="1" noChangeArrowheads="1"/>
          </p:cNvSpPr>
          <p:nvPr>
            <p:ph type="sldNum" sz="quarter" idx="12"/>
          </p:nvPr>
        </p:nvSpPr>
        <p:spPr bwMode="auto">
          <a:xfrm>
            <a:off x="9982200" y="6096001"/>
            <a:ext cx="457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2A93653-2958-46F5-86C3-03B2E1561DE3}" type="slidenum">
              <a:rPr lang="en-US" altLang="en-US">
                <a:solidFill>
                  <a:srgbClr val="FFFFFF"/>
                </a:solidFill>
              </a:rPr>
              <a:pPr/>
              <a:t>43</a:t>
            </a:fld>
            <a:endParaRPr lang="en-US" altLang="en-US">
              <a:solidFill>
                <a:srgbClr val="FFFFFF"/>
              </a:solidFill>
            </a:endParaRPr>
          </a:p>
        </p:txBody>
      </p:sp>
      <p:pic>
        <p:nvPicPr>
          <p:cNvPr id="5" name="Picture 4">
            <a:extLst>
              <a:ext uri="{FF2B5EF4-FFF2-40B4-BE49-F238E27FC236}">
                <a16:creationId xmlns:a16="http://schemas.microsoft.com/office/drawing/2014/main" xmlns="" id="{E9127736-66B7-4436-92B2-81A9B7E2B2A9}"/>
              </a:ext>
            </a:extLst>
          </p:cNvPr>
          <p:cNvPicPr/>
          <p:nvPr/>
        </p:nvPicPr>
        <p:blipFill rotWithShape="1">
          <a:blip r:embed="rId3" cstate="print">
            <a:extLst>
              <a:ext uri="{28A0092B-C50C-407E-A947-70E740481C1C}">
                <a14:useLocalDpi xmlns:a14="http://schemas.microsoft.com/office/drawing/2010/main" val="0"/>
              </a:ext>
            </a:extLst>
          </a:blip>
          <a:srcRect l="347" r="2057" b="2"/>
          <a:stretch/>
        </p:blipFill>
        <p:spPr bwMode="auto">
          <a:xfrm>
            <a:off x="1408686" y="3020930"/>
            <a:ext cx="2527011" cy="2167716"/>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2B488BF-B03A-4128-B97B-85AB4E5BA937}"/>
              </a:ext>
            </a:extLst>
          </p:cNvPr>
          <p:cNvSpPr>
            <a:spLocks noGrp="1"/>
          </p:cNvSpPr>
          <p:nvPr>
            <p:ph idx="1"/>
          </p:nvPr>
        </p:nvSpPr>
        <p:spPr>
          <a:xfrm>
            <a:off x="1981200" y="2362200"/>
            <a:ext cx="8229600" cy="3124200"/>
          </a:xfrm>
        </p:spPr>
        <p:txBody>
          <a:bodyPr rtlCol="0">
            <a:normAutofit/>
          </a:bodyPr>
          <a:lstStyle/>
          <a:p>
            <a:pPr marL="65087" indent="0" algn="ctr">
              <a:buNone/>
              <a:defRPr/>
            </a:pPr>
            <a:r>
              <a:rPr lang="en-US" sz="4400" b="1" dirty="0">
                <a:solidFill>
                  <a:schemeClr val="tx1"/>
                </a:solidFill>
                <a:latin typeface="Times New Roman" panose="02020603050405020304" pitchFamily="18" charset="0"/>
                <a:ea typeface="ＭＳ Ｐゴシック" pitchFamily="-123" charset="-128"/>
                <a:cs typeface="Times New Roman" panose="02020603050405020304" pitchFamily="18" charset="0"/>
              </a:rPr>
              <a:t>Overview </a:t>
            </a:r>
          </a:p>
          <a:p>
            <a:pPr marL="65087" indent="0" algn="ctr">
              <a:buNone/>
              <a:defRPr/>
            </a:pPr>
            <a:r>
              <a:rPr lang="en-US" sz="4400" b="1" dirty="0">
                <a:solidFill>
                  <a:schemeClr val="tx1"/>
                </a:solidFill>
                <a:latin typeface="Times New Roman" panose="02020603050405020304" pitchFamily="18" charset="0"/>
                <a:ea typeface="ＭＳ Ｐゴシック" pitchFamily="-123" charset="-128"/>
                <a:cs typeface="Times New Roman" panose="02020603050405020304" pitchFamily="18" charset="0"/>
              </a:rPr>
              <a:t>of </a:t>
            </a:r>
          </a:p>
          <a:p>
            <a:pPr marL="65087" indent="0" algn="ctr">
              <a:buNone/>
              <a:defRPr/>
            </a:pPr>
            <a:r>
              <a:rPr lang="en-US" sz="4400" b="1" dirty="0">
                <a:solidFill>
                  <a:schemeClr val="tx1"/>
                </a:solidFill>
                <a:latin typeface="Times New Roman" panose="02020603050405020304" pitchFamily="18" charset="0"/>
                <a:ea typeface="ＭＳ Ｐゴシック" pitchFamily="-123" charset="-128"/>
                <a:cs typeface="Times New Roman" panose="02020603050405020304" pitchFamily="18" charset="0"/>
              </a:rPr>
              <a:t>Student Safety Data System</a:t>
            </a:r>
            <a:endParaRPr lang="en-US" dirty="0">
              <a:solidFill>
                <a:schemeClr val="tx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6BEE735-3FA8-4616-9920-6D8B879224CC}"/>
              </a:ext>
            </a:extLst>
          </p:cNvPr>
          <p:cNvSpPr>
            <a:spLocks noGrp="1"/>
          </p:cNvSpPr>
          <p:nvPr>
            <p:ph idx="1"/>
          </p:nvPr>
        </p:nvSpPr>
        <p:spPr>
          <a:xfrm>
            <a:off x="1981200" y="1600200"/>
            <a:ext cx="8229600" cy="4572000"/>
          </a:xfrm>
        </p:spPr>
        <p:txBody>
          <a:bodyPr rtlCol="0">
            <a:normAutofit lnSpcReduction="10000"/>
          </a:bodyPr>
          <a:lstStyle/>
          <a:p>
            <a:pPr marL="1097280" indent="-274320">
              <a:buFont typeface="Wingdings 2"/>
              <a:buChar char=""/>
              <a:defRPr/>
            </a:pPr>
            <a:endParaRPr lang="en-US" altLang="en-US" dirty="0"/>
          </a:p>
          <a:p>
            <a:pPr marL="1097280" indent="-274320">
              <a:buFont typeface="Wingdings 2"/>
              <a:buChar char=""/>
              <a:defRPr/>
            </a:pPr>
            <a:r>
              <a:rPr lang="en-US" altLang="en-US" sz="2000" dirty="0">
                <a:solidFill>
                  <a:schemeClr val="tx1"/>
                </a:solidFill>
              </a:rPr>
              <a:t>Incidents occurring on school grounds</a:t>
            </a:r>
          </a:p>
          <a:p>
            <a:pPr marL="1371600" lvl="1" indent="-274320">
              <a:buFont typeface="Wingdings"/>
              <a:buChar char=""/>
              <a:defRPr/>
            </a:pPr>
            <a:r>
              <a:rPr lang="en-US" altLang="en-US" sz="2000" b="1" dirty="0">
                <a:solidFill>
                  <a:schemeClr val="tx1"/>
                </a:solidFill>
              </a:rPr>
              <a:t>Violence</a:t>
            </a:r>
            <a:r>
              <a:rPr lang="en-US" altLang="en-US" sz="2000" dirty="0">
                <a:solidFill>
                  <a:schemeClr val="tx1"/>
                </a:solidFill>
              </a:rPr>
              <a:t> (assault, fight, robbery, sexual assault, etc.)</a:t>
            </a:r>
          </a:p>
          <a:p>
            <a:pPr marL="1371600" lvl="1" indent="-274320">
              <a:buFont typeface="Wingdings"/>
              <a:buChar char=""/>
              <a:defRPr/>
            </a:pPr>
            <a:r>
              <a:rPr lang="en-US" altLang="en-US" sz="2000" b="1" dirty="0">
                <a:solidFill>
                  <a:schemeClr val="tx1"/>
                </a:solidFill>
              </a:rPr>
              <a:t>Vandalism</a:t>
            </a:r>
            <a:r>
              <a:rPr lang="en-US" altLang="en-US" sz="2000" dirty="0">
                <a:solidFill>
                  <a:schemeClr val="tx1"/>
                </a:solidFill>
              </a:rPr>
              <a:t> (arson, computer trespass, theft, trespass, etc.)</a:t>
            </a:r>
          </a:p>
          <a:p>
            <a:pPr marL="1371600" lvl="1" indent="-274320">
              <a:buFont typeface="Wingdings"/>
              <a:buChar char=""/>
              <a:defRPr/>
            </a:pPr>
            <a:r>
              <a:rPr lang="en-US" altLang="en-US" sz="2000" b="1" dirty="0">
                <a:solidFill>
                  <a:schemeClr val="tx1"/>
                </a:solidFill>
              </a:rPr>
              <a:t>Substance offense </a:t>
            </a:r>
            <a:r>
              <a:rPr lang="en-US" altLang="en-US" sz="2000" dirty="0">
                <a:solidFill>
                  <a:schemeClr val="tx1"/>
                </a:solidFill>
              </a:rPr>
              <a:t>(possession, sale and/or distribution)</a:t>
            </a:r>
          </a:p>
          <a:p>
            <a:pPr marL="1371600" lvl="1" indent="-274320">
              <a:buFont typeface="Wingdings"/>
              <a:buChar char=""/>
              <a:defRPr/>
            </a:pPr>
            <a:r>
              <a:rPr lang="en-US" altLang="en-US" sz="2000" b="1" dirty="0">
                <a:solidFill>
                  <a:schemeClr val="tx1"/>
                </a:solidFill>
              </a:rPr>
              <a:t>Weapons offense </a:t>
            </a:r>
            <a:r>
              <a:rPr lang="en-US" altLang="en-US" sz="2000" dirty="0">
                <a:solidFill>
                  <a:schemeClr val="tx1"/>
                </a:solidFill>
              </a:rPr>
              <a:t>(air guns, toy guns, bb guns or pellet guns)</a:t>
            </a:r>
          </a:p>
          <a:p>
            <a:pPr marL="1097280" indent="-274320">
              <a:buFont typeface="Wingdings 2"/>
              <a:buChar char=""/>
              <a:defRPr/>
            </a:pPr>
            <a:r>
              <a:rPr lang="en-US" altLang="en-US" sz="2000" dirty="0">
                <a:solidFill>
                  <a:schemeClr val="tx1"/>
                </a:solidFill>
              </a:rPr>
              <a:t>Incidents occurring on and off school grounds</a:t>
            </a:r>
          </a:p>
          <a:p>
            <a:pPr marL="1371600" lvl="1" indent="-274320">
              <a:buFont typeface="Wingdings"/>
              <a:buChar char=""/>
              <a:defRPr/>
            </a:pPr>
            <a:r>
              <a:rPr lang="en-US" altLang="en-US" sz="2000" b="1" dirty="0">
                <a:solidFill>
                  <a:schemeClr val="tx1"/>
                </a:solidFill>
              </a:rPr>
              <a:t>Harassment, intimidation, or bullying </a:t>
            </a:r>
            <a:r>
              <a:rPr lang="en-US" altLang="en-US" sz="2000" dirty="0">
                <a:solidFill>
                  <a:schemeClr val="tx1"/>
                </a:solidFill>
              </a:rPr>
              <a:t>(HIB)</a:t>
            </a:r>
          </a:p>
          <a:p>
            <a:pPr marL="1371600" lvl="1" indent="-274320">
              <a:buFont typeface="Wingdings"/>
              <a:buChar char=""/>
              <a:defRPr/>
            </a:pPr>
            <a:r>
              <a:rPr lang="en-US" altLang="en-US" sz="2000" b="1" dirty="0">
                <a:solidFill>
                  <a:schemeClr val="tx1"/>
                </a:solidFill>
              </a:rPr>
              <a:t>Other incidents leading to removal</a:t>
            </a:r>
          </a:p>
          <a:p>
            <a:pPr marL="1097280" lvl="3">
              <a:buClr>
                <a:schemeClr val="accent4"/>
              </a:buClr>
              <a:defRPr/>
            </a:pPr>
            <a:r>
              <a:rPr lang="en-US" altLang="en-US" sz="2000" dirty="0">
                <a:solidFill>
                  <a:schemeClr val="tx1"/>
                </a:solidFill>
                <a:cs typeface="Times New Roman" panose="02020603050405020304" pitchFamily="18" charset="0"/>
              </a:rPr>
              <a:t>HIB trainings </a:t>
            </a:r>
          </a:p>
          <a:p>
            <a:pPr marL="1097280" lvl="3">
              <a:buClr>
                <a:schemeClr val="accent4"/>
              </a:buClr>
              <a:defRPr/>
            </a:pPr>
            <a:r>
              <a:rPr lang="en-US" altLang="en-US" sz="2000" dirty="0">
                <a:solidFill>
                  <a:schemeClr val="tx1"/>
                </a:solidFill>
                <a:cs typeface="Times New Roman" panose="02020603050405020304" pitchFamily="18" charset="0"/>
              </a:rPr>
              <a:t>HIB programs</a:t>
            </a:r>
          </a:p>
          <a:p>
            <a:pPr marL="274320" indent="-274320">
              <a:buFont typeface="Wingdings 2"/>
              <a:buChar char=""/>
              <a:defRPr/>
            </a:pPr>
            <a:endParaRPr lang="en-US" dirty="0"/>
          </a:p>
        </p:txBody>
      </p:sp>
      <p:sp>
        <p:nvSpPr>
          <p:cNvPr id="4" name="Title 3">
            <a:extLst>
              <a:ext uri="{FF2B5EF4-FFF2-40B4-BE49-F238E27FC236}">
                <a16:creationId xmlns:a16="http://schemas.microsoft.com/office/drawing/2014/main" xmlns="" id="{13098380-246E-4C18-AE24-FFD06D1AF00A}"/>
              </a:ext>
            </a:extLst>
          </p:cNvPr>
          <p:cNvSpPr>
            <a:spLocks noGrp="1"/>
          </p:cNvSpPr>
          <p:nvPr>
            <p:ph type="title"/>
          </p:nvPr>
        </p:nvSpPr>
        <p:spPr/>
        <p:txBody>
          <a:bodyPr/>
          <a:lstStyle/>
          <a:p>
            <a:r>
              <a:rPr lang="en-US" dirty="0"/>
              <a:t>What is Collected?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C1ACEF8-507E-4D93-A923-E0A84C8F1D78}"/>
              </a:ext>
            </a:extLst>
          </p:cNvPr>
          <p:cNvSpPr>
            <a:spLocks noGrp="1"/>
          </p:cNvSpPr>
          <p:nvPr>
            <p:ph idx="1"/>
          </p:nvPr>
        </p:nvSpPr>
        <p:spPr/>
        <p:txBody>
          <a:bodyPr rtlCol="0">
            <a:normAutofit/>
          </a:bodyPr>
          <a:lstStyle/>
          <a:p>
            <a:pPr marL="231775" indent="-231775">
              <a:buClrTx/>
              <a:buFont typeface="Arial" pitchFamily="-123" charset="0"/>
              <a:buChar char="•"/>
              <a:defRPr/>
            </a:pPr>
            <a:r>
              <a:rPr lang="en-US" altLang="en-US" sz="2800" dirty="0">
                <a:solidFill>
                  <a:prstClr val="black"/>
                </a:solidFill>
                <a:latin typeface="Times New Roman" panose="02020603050405020304" pitchFamily="18" charset="0"/>
                <a:ea typeface="ＭＳ Ｐゴシック" pitchFamily="-123" charset="-128"/>
                <a:cs typeface="Times New Roman" panose="02020603050405020304" pitchFamily="18" charset="0"/>
              </a:rPr>
              <a:t>All New Jersey Public Schools must report twice in a school year:</a:t>
            </a:r>
          </a:p>
          <a:p>
            <a:pPr marL="0" indent="0">
              <a:buClrTx/>
              <a:buNone/>
              <a:defRPr/>
            </a:pPr>
            <a:endParaRPr lang="en-US" altLang="en-US" sz="2800" dirty="0">
              <a:solidFill>
                <a:prstClr val="black"/>
              </a:solidFill>
              <a:latin typeface="Times New Roman" panose="02020603050405020304" pitchFamily="18" charset="0"/>
              <a:ea typeface="ＭＳ Ｐゴシック" pitchFamily="-123" charset="-128"/>
              <a:cs typeface="Times New Roman" panose="02020603050405020304" pitchFamily="18" charset="0"/>
            </a:endParaRPr>
          </a:p>
          <a:p>
            <a:pPr marL="800100" lvl="1" indent="-342900">
              <a:buClrTx/>
              <a:buFont typeface="Wingdings" panose="05000000000000000000" pitchFamily="2" charset="2"/>
              <a:buChar char="§"/>
              <a:defRPr/>
            </a:pPr>
            <a:r>
              <a:rPr lang="en-US" altLang="en-US" sz="2800" dirty="0">
                <a:solidFill>
                  <a:prstClr val="black"/>
                </a:solidFill>
                <a:latin typeface="Times New Roman" panose="02020603050405020304" pitchFamily="18" charset="0"/>
                <a:ea typeface="ＭＳ Ｐゴシック" pitchFamily="-123" charset="-128"/>
                <a:cs typeface="Times New Roman" panose="02020603050405020304" pitchFamily="18" charset="0"/>
              </a:rPr>
              <a:t>Report Period 1:  September - December</a:t>
            </a:r>
          </a:p>
          <a:p>
            <a:pPr marL="800100" lvl="1" indent="-342900">
              <a:buClrTx/>
              <a:buFont typeface="Wingdings" panose="05000000000000000000" pitchFamily="2" charset="2"/>
              <a:buChar char="§"/>
              <a:defRPr/>
            </a:pPr>
            <a:r>
              <a:rPr lang="en-US" altLang="en-US" sz="2800" dirty="0">
                <a:solidFill>
                  <a:prstClr val="black"/>
                </a:solidFill>
                <a:latin typeface="Times New Roman" panose="02020603050405020304" pitchFamily="18" charset="0"/>
                <a:ea typeface="ＭＳ Ｐゴシック" pitchFamily="-123" charset="-128"/>
                <a:cs typeface="Times New Roman" panose="02020603050405020304" pitchFamily="18" charset="0"/>
              </a:rPr>
              <a:t>Report Period 2:  January – June</a:t>
            </a:r>
          </a:p>
          <a:p>
            <a:pPr marL="457200" lvl="1" indent="0">
              <a:buClrTx/>
              <a:buNone/>
              <a:defRPr/>
            </a:pPr>
            <a:endParaRPr lang="en-US" altLang="en-US" sz="2400" dirty="0">
              <a:solidFill>
                <a:prstClr val="black"/>
              </a:solidFill>
              <a:latin typeface="Times New Roman" panose="02020603050405020304" pitchFamily="18" charset="0"/>
              <a:ea typeface="ＭＳ Ｐゴシック" pitchFamily="-123" charset="-128"/>
              <a:cs typeface="Times New Roman" panose="02020603050405020304" pitchFamily="18" charset="0"/>
            </a:endParaRPr>
          </a:p>
          <a:p>
            <a:pPr marL="800100" lvl="1" indent="-342900">
              <a:buClrTx/>
              <a:buFont typeface="Wingdings" panose="05000000000000000000" pitchFamily="2" charset="2"/>
              <a:buChar char="§"/>
              <a:defRPr/>
            </a:pPr>
            <a:endParaRPr lang="en-US" altLang="en-US" sz="2400" dirty="0">
              <a:solidFill>
                <a:prstClr val="black"/>
              </a:solidFill>
              <a:latin typeface="Times New Roman" panose="02020603050405020304" pitchFamily="18" charset="0"/>
              <a:ea typeface="ＭＳ Ｐゴシック" pitchFamily="-123" charset="-128"/>
              <a:cs typeface="Times New Roman" panose="02020603050405020304" pitchFamily="18" charset="0"/>
            </a:endParaRPr>
          </a:p>
          <a:p>
            <a:pPr>
              <a:buFont typeface="Wingdings" panose="05000000000000000000" pitchFamily="2" charset="2"/>
              <a:buChar char="§"/>
              <a:defRPr/>
            </a:pPr>
            <a:endParaRPr lang="en-US" dirty="0"/>
          </a:p>
        </p:txBody>
      </p:sp>
      <p:sp>
        <p:nvSpPr>
          <p:cNvPr id="4" name="Title 3">
            <a:extLst>
              <a:ext uri="{FF2B5EF4-FFF2-40B4-BE49-F238E27FC236}">
                <a16:creationId xmlns:a16="http://schemas.microsoft.com/office/drawing/2014/main" xmlns="" id="{4249EBCA-B6BE-44D8-A75F-16F02E7A4121}"/>
              </a:ext>
            </a:extLst>
          </p:cNvPr>
          <p:cNvSpPr>
            <a:spLocks noGrp="1"/>
          </p:cNvSpPr>
          <p:nvPr>
            <p:ph type="title"/>
          </p:nvPr>
        </p:nvSpPr>
        <p:spPr/>
        <p:txBody>
          <a:bodyPr/>
          <a:lstStyle/>
          <a:p>
            <a:r>
              <a:rPr lang="en-US" dirty="0"/>
              <a:t>When Do We Report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a:extLst>
              <a:ext uri="{FF2B5EF4-FFF2-40B4-BE49-F238E27FC236}">
                <a16:creationId xmlns:a16="http://schemas.microsoft.com/office/drawing/2014/main" xmlns="" id="{1BC75B6B-75B4-4431-B7E1-745C4519B082}"/>
              </a:ext>
            </a:extLst>
          </p:cNvPr>
          <p:cNvSpPr>
            <a:spLocks noGrp="1"/>
          </p:cNvSpPr>
          <p:nvPr>
            <p:ph type="title"/>
          </p:nvPr>
        </p:nvSpPr>
        <p:spPr/>
        <p:txBody>
          <a:bodyPr/>
          <a:lstStyle/>
          <a:p>
            <a:r>
              <a:rPr lang="en-US" altLang="en-US" sz="2400" dirty="0"/>
              <a:t>SSDS - Reporting System Results </a:t>
            </a:r>
            <a:br>
              <a:rPr lang="en-US" altLang="en-US" sz="2400" dirty="0"/>
            </a:br>
            <a:r>
              <a:rPr lang="en-US" altLang="en-US" sz="2400" dirty="0"/>
              <a:t>September 2019 </a:t>
            </a:r>
            <a:r>
              <a:rPr lang="en-US" altLang="en-US" sz="2400" b="1" dirty="0"/>
              <a:t>–</a:t>
            </a:r>
            <a:r>
              <a:rPr lang="en-US" altLang="en-US" sz="2400" dirty="0"/>
              <a:t> December 2019</a:t>
            </a:r>
            <a:br>
              <a:rPr lang="en-US" altLang="en-US" sz="2400" dirty="0"/>
            </a:br>
            <a:r>
              <a:rPr lang="en-US" altLang="en-US" sz="2400" dirty="0"/>
              <a:t>Reporting Period I</a:t>
            </a:r>
            <a:endParaRPr lang="en-US" altLang="en-US" dirty="0"/>
          </a:p>
        </p:txBody>
      </p:sp>
      <p:sp>
        <p:nvSpPr>
          <p:cNvPr id="16387" name="Footer Placeholder 3">
            <a:extLst>
              <a:ext uri="{FF2B5EF4-FFF2-40B4-BE49-F238E27FC236}">
                <a16:creationId xmlns:a16="http://schemas.microsoft.com/office/drawing/2014/main" xmlns="" id="{7F7A8EE5-F514-44B1-BA8B-A8385A0009E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dirty="0">
              <a:solidFill>
                <a:schemeClr val="tx2"/>
              </a:solidFill>
            </a:endParaRPr>
          </a:p>
        </p:txBody>
      </p:sp>
      <p:sp>
        <p:nvSpPr>
          <p:cNvPr id="16388" name="Slide Number Placeholder 4">
            <a:extLst>
              <a:ext uri="{FF2B5EF4-FFF2-40B4-BE49-F238E27FC236}">
                <a16:creationId xmlns:a16="http://schemas.microsoft.com/office/drawing/2014/main" xmlns="" id="{A36532FD-BAC8-44C3-841A-F6D4A081705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dirty="0">
              <a:solidFill>
                <a:schemeClr val="tx2"/>
              </a:solidFill>
            </a:endParaRPr>
          </a:p>
        </p:txBody>
      </p:sp>
      <p:pic>
        <p:nvPicPr>
          <p:cNvPr id="16389" name="Content Placeholder 7">
            <a:extLst>
              <a:ext uri="{FF2B5EF4-FFF2-40B4-BE49-F238E27FC236}">
                <a16:creationId xmlns:a16="http://schemas.microsoft.com/office/drawing/2014/main" xmlns="" id="{FC07C33F-6829-46B3-8C6F-606946E8FC1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61975" y="1590676"/>
            <a:ext cx="11243945" cy="5023166"/>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xmlns="" id="{5807FBC5-134B-4585-8775-DA61058BD322}"/>
              </a:ext>
            </a:extLst>
          </p:cNvPr>
          <p:cNvGraphicFramePr>
            <a:graphicFrameLocks noGrp="1"/>
          </p:cNvGraphicFramePr>
          <p:nvPr>
            <p:ph idx="1"/>
          </p:nvPr>
        </p:nvGraphicFramePr>
        <p:xfrm>
          <a:off x="2895600" y="10744200"/>
          <a:ext cx="8610598" cy="4419602"/>
        </p:xfrm>
        <a:graphic>
          <a:graphicData uri="http://schemas.openxmlformats.org/drawingml/2006/table">
            <a:tbl>
              <a:tblPr>
                <a:tableStyleId>{5C22544A-7EE6-4342-B048-85BDC9FD1C3A}</a:tableStyleId>
              </a:tblPr>
              <a:tblGrid>
                <a:gridCol w="1061808">
                  <a:extLst>
                    <a:ext uri="{9D8B030D-6E8A-4147-A177-3AD203B41FA5}">
                      <a16:colId xmlns:a16="http://schemas.microsoft.com/office/drawing/2014/main" xmlns="" val="20000"/>
                    </a:ext>
                  </a:extLst>
                </a:gridCol>
                <a:gridCol w="779764">
                  <a:extLst>
                    <a:ext uri="{9D8B030D-6E8A-4147-A177-3AD203B41FA5}">
                      <a16:colId xmlns:a16="http://schemas.microsoft.com/office/drawing/2014/main" xmlns="" val="20001"/>
                    </a:ext>
                  </a:extLst>
                </a:gridCol>
                <a:gridCol w="1061808">
                  <a:extLst>
                    <a:ext uri="{9D8B030D-6E8A-4147-A177-3AD203B41FA5}">
                      <a16:colId xmlns:a16="http://schemas.microsoft.com/office/drawing/2014/main" xmlns="" val="20002"/>
                    </a:ext>
                  </a:extLst>
                </a:gridCol>
                <a:gridCol w="1061808">
                  <a:extLst>
                    <a:ext uri="{9D8B030D-6E8A-4147-A177-3AD203B41FA5}">
                      <a16:colId xmlns:a16="http://schemas.microsoft.com/office/drawing/2014/main" xmlns="" val="20003"/>
                    </a:ext>
                  </a:extLst>
                </a:gridCol>
                <a:gridCol w="1061808">
                  <a:extLst>
                    <a:ext uri="{9D8B030D-6E8A-4147-A177-3AD203B41FA5}">
                      <a16:colId xmlns:a16="http://schemas.microsoft.com/office/drawing/2014/main" xmlns="" val="20004"/>
                    </a:ext>
                  </a:extLst>
                </a:gridCol>
                <a:gridCol w="1061808">
                  <a:extLst>
                    <a:ext uri="{9D8B030D-6E8A-4147-A177-3AD203B41FA5}">
                      <a16:colId xmlns:a16="http://schemas.microsoft.com/office/drawing/2014/main" xmlns="" val="20005"/>
                    </a:ext>
                  </a:extLst>
                </a:gridCol>
                <a:gridCol w="1061808">
                  <a:extLst>
                    <a:ext uri="{9D8B030D-6E8A-4147-A177-3AD203B41FA5}">
                      <a16:colId xmlns:a16="http://schemas.microsoft.com/office/drawing/2014/main" xmlns="" val="20006"/>
                    </a:ext>
                  </a:extLst>
                </a:gridCol>
                <a:gridCol w="1459986">
                  <a:extLst>
                    <a:ext uri="{9D8B030D-6E8A-4147-A177-3AD203B41FA5}">
                      <a16:colId xmlns:a16="http://schemas.microsoft.com/office/drawing/2014/main" xmlns="" val="20007"/>
                    </a:ext>
                  </a:extLst>
                </a:gridCol>
              </a:tblGrid>
              <a:tr h="396425">
                <a:tc>
                  <a:txBody>
                    <a:bodyPr/>
                    <a:lstStyle/>
                    <a:p>
                      <a:pPr algn="l" fontAlgn="b"/>
                      <a:endParaRPr lang="en-US" sz="1000" b="0" i="0" u="none" strike="noStrike" dirty="0">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dirty="0">
                        <a:effectLst/>
                        <a:latin typeface="Arial"/>
                      </a:endParaRPr>
                    </a:p>
                  </a:txBody>
                  <a:tcPr marL="9525" marR="9525" marT="9525" marB="0" anchor="b"/>
                </a:tc>
                <a:tc>
                  <a:txBody>
                    <a:bodyPr/>
                    <a:lstStyle/>
                    <a:p>
                      <a:pPr algn="ctr" fontAlgn="b"/>
                      <a:endParaRPr lang="en-US" sz="1600" b="0" i="0" u="none" strike="noStrike" dirty="0">
                        <a:effectLst/>
                        <a:latin typeface="Arial"/>
                      </a:endParaRPr>
                    </a:p>
                  </a:txBody>
                  <a:tcPr marL="9525" marR="9525" marT="9525" marB="0" anchor="b"/>
                </a:tc>
                <a:tc gridSpan="4">
                  <a:txBody>
                    <a:bodyPr/>
                    <a:lstStyle/>
                    <a:p>
                      <a:pPr algn="ctr" fontAlgn="b"/>
                      <a:endParaRPr lang="en-US" sz="1600" b="0" i="0" u="none" strike="noStrike" dirty="0">
                        <a:effectLst/>
                        <a:latin typeface="Arial"/>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567025">
                <a:tc>
                  <a:txBody>
                    <a:bodyPr/>
                    <a:lstStyle/>
                    <a:p>
                      <a:pPr algn="l" fontAlgn="b"/>
                      <a:endParaRPr lang="en-US" sz="1200" b="0" i="0" u="none" strike="noStrike" dirty="0">
                        <a:effectLst/>
                        <a:latin typeface="Calibri" panose="020F0502020204030204" pitchFamily="34" charset="0"/>
                      </a:endParaRPr>
                    </a:p>
                  </a:txBody>
                  <a:tcPr marL="9525" marR="9525" marT="9525" marB="0" anchor="b"/>
                </a:tc>
                <a:tc>
                  <a:txBody>
                    <a:bodyPr/>
                    <a:lstStyle/>
                    <a:p>
                      <a:pPr algn="l" fontAlgn="b"/>
                      <a:endParaRPr lang="en-US" sz="1200" b="0" i="0" u="none" strike="noStrike" dirty="0">
                        <a:effectLst/>
                        <a:latin typeface="Calibri" panose="020F0502020204030204" pitchFamily="34" charset="0"/>
                      </a:endParaRPr>
                    </a:p>
                  </a:txBody>
                  <a:tcPr marL="9525" marR="9525" marT="9525" marB="0" anchor="b"/>
                </a:tc>
                <a:tc>
                  <a:txBody>
                    <a:bodyPr/>
                    <a:lstStyle/>
                    <a:p>
                      <a:pPr algn="l" fontAlgn="b"/>
                      <a:endParaRPr lang="en-US" sz="1200" b="0" i="0" u="none" strike="noStrike" dirty="0">
                        <a:effectLst/>
                        <a:latin typeface="Calibri" panose="020F0502020204030204" pitchFamily="34" charset="0"/>
                      </a:endParaRPr>
                    </a:p>
                  </a:txBody>
                  <a:tcPr marL="9525" marR="9525" marT="9525" marB="0" anchor="b"/>
                </a:tc>
                <a:tc>
                  <a:txBody>
                    <a:bodyPr/>
                    <a:lstStyle/>
                    <a:p>
                      <a:pPr algn="ctr" fontAlgn="b"/>
                      <a:endParaRPr lang="en-US" sz="1200" b="1" i="0" u="none" strike="noStrike" dirty="0">
                        <a:effectLst/>
                        <a:latin typeface="Calibri" panose="020F0502020204030204" pitchFamily="34" charset="0"/>
                      </a:endParaRPr>
                    </a:p>
                  </a:txBody>
                  <a:tcPr marL="9525" marR="9525" marT="9525" marB="0" anchor="b"/>
                </a:tc>
                <a:tc>
                  <a:txBody>
                    <a:bodyPr/>
                    <a:lstStyle/>
                    <a:p>
                      <a:pPr algn="ctr" fontAlgn="b"/>
                      <a:r>
                        <a:rPr lang="en-US" sz="1200" u="none" strike="noStrike" dirty="0">
                          <a:effectLst/>
                          <a:latin typeface="Calibri" panose="020F0502020204030204" pitchFamily="34" charset="0"/>
                        </a:rPr>
                        <a:t>2011 - 12</a:t>
                      </a:r>
                      <a:endParaRPr lang="en-US" sz="1200" b="1" i="0" u="none" strike="noStrike" dirty="0">
                        <a:effectLst/>
                        <a:latin typeface="Calibri" panose="020F0502020204030204" pitchFamily="34" charset="0"/>
                      </a:endParaRPr>
                    </a:p>
                  </a:txBody>
                  <a:tcPr marL="9525" marR="9525" marT="9525" marB="0" anchor="b"/>
                </a:tc>
                <a:tc>
                  <a:txBody>
                    <a:bodyPr/>
                    <a:lstStyle/>
                    <a:p>
                      <a:pPr algn="ctr" fontAlgn="b"/>
                      <a:r>
                        <a:rPr lang="en-US" sz="1200" u="none" strike="noStrike" dirty="0">
                          <a:effectLst/>
                          <a:latin typeface="Calibri" panose="020F0502020204030204" pitchFamily="34" charset="0"/>
                        </a:rPr>
                        <a:t>2012-13</a:t>
                      </a:r>
                      <a:endParaRPr lang="en-US" sz="1200" b="1" i="0" u="none" strike="noStrike" dirty="0">
                        <a:effectLst/>
                        <a:latin typeface="Calibri" panose="020F0502020204030204" pitchFamily="34" charset="0"/>
                      </a:endParaRPr>
                    </a:p>
                  </a:txBody>
                  <a:tcPr marL="9525" marR="9525" marT="9525" marB="0" anchor="b"/>
                </a:tc>
                <a:tc>
                  <a:txBody>
                    <a:bodyPr/>
                    <a:lstStyle/>
                    <a:p>
                      <a:pPr algn="ctr" fontAlgn="b"/>
                      <a:r>
                        <a:rPr lang="en-US" sz="1200" u="none" strike="noStrike" dirty="0">
                          <a:effectLst/>
                          <a:latin typeface="Calibri" panose="020F0502020204030204" pitchFamily="34" charset="0"/>
                        </a:rPr>
                        <a:t>2013-14</a:t>
                      </a:r>
                      <a:endParaRPr lang="en-US" sz="1200" b="1" i="0" u="none" strike="noStrike" dirty="0">
                        <a:effectLst/>
                        <a:latin typeface="Calibri" panose="020F0502020204030204" pitchFamily="34" charset="0"/>
                      </a:endParaRPr>
                    </a:p>
                  </a:txBody>
                  <a:tcPr marL="9525" marR="9525" marT="9525" marB="0" anchor="b"/>
                </a:tc>
                <a:tc>
                  <a:txBody>
                    <a:bodyPr/>
                    <a:lstStyle/>
                    <a:p>
                      <a:pPr algn="ctr" fontAlgn="b"/>
                      <a:r>
                        <a:rPr lang="en-US" sz="1200" u="none" strike="noStrike" dirty="0">
                          <a:effectLst/>
                          <a:latin typeface="Calibri" panose="020F0502020204030204" pitchFamily="34" charset="0"/>
                        </a:rPr>
                        <a:t>2014-15</a:t>
                      </a:r>
                      <a:endParaRPr lang="en-US" sz="1200" b="1"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1"/>
                  </a:ext>
                </a:extLst>
              </a:tr>
              <a:tr h="567025">
                <a:tc>
                  <a:txBody>
                    <a:bodyPr/>
                    <a:lstStyle/>
                    <a:p>
                      <a:pPr algn="l" fontAlgn="b"/>
                      <a:endParaRPr lang="en-US" sz="1200" b="0" i="0" u="none" strike="noStrike">
                        <a:effectLst/>
                        <a:latin typeface="Calibri" panose="020F0502020204030204" pitchFamily="34" charset="0"/>
                      </a:endParaRPr>
                    </a:p>
                  </a:txBody>
                  <a:tcPr marL="9525" marR="9525" marT="9525" marB="0" anchor="b"/>
                </a:tc>
                <a:tc>
                  <a:txBody>
                    <a:bodyPr/>
                    <a:lstStyle/>
                    <a:p>
                      <a:pPr algn="l" fontAlgn="b"/>
                      <a:endParaRPr lang="en-US" sz="1200" b="0" i="0" u="none" strike="noStrike">
                        <a:effectLst/>
                        <a:latin typeface="Calibri" panose="020F0502020204030204" pitchFamily="34" charset="0"/>
                      </a:endParaRPr>
                    </a:p>
                  </a:txBody>
                  <a:tcPr marL="9525" marR="9525" marT="9525" marB="0" anchor="b"/>
                </a:tc>
                <a:tc>
                  <a:txBody>
                    <a:bodyPr/>
                    <a:lstStyle/>
                    <a:p>
                      <a:pPr algn="l" fontAlgn="b"/>
                      <a:endParaRPr lang="en-US" sz="1200" b="0" i="0" u="none" strike="noStrike">
                        <a:effectLst/>
                        <a:latin typeface="Calibri" panose="020F0502020204030204" pitchFamily="34" charset="0"/>
                      </a:endParaRPr>
                    </a:p>
                  </a:txBody>
                  <a:tcPr marL="9525" marR="9525" marT="9525" marB="0" anchor="b"/>
                </a:tc>
                <a:tc>
                  <a:txBody>
                    <a:bodyPr/>
                    <a:lstStyle/>
                    <a:p>
                      <a:pPr algn="l" fontAlgn="b"/>
                      <a:endParaRPr lang="en-US" sz="1200" b="0" i="0" u="none" strike="noStrike" dirty="0">
                        <a:effectLst/>
                        <a:latin typeface="Calibri" panose="020F0502020204030204" pitchFamily="34" charset="0"/>
                      </a:endParaRPr>
                    </a:p>
                  </a:txBody>
                  <a:tcPr marL="9525" marR="9525" marT="9525" marB="0" anchor="b"/>
                </a:tc>
                <a:tc>
                  <a:txBody>
                    <a:bodyPr/>
                    <a:lstStyle/>
                    <a:p>
                      <a:pPr algn="l" fontAlgn="b"/>
                      <a:endParaRPr lang="en-US" sz="1200" b="0" i="0" u="none" strike="noStrike">
                        <a:effectLst/>
                        <a:latin typeface="Calibri" panose="020F0502020204030204" pitchFamily="34" charset="0"/>
                      </a:endParaRPr>
                    </a:p>
                  </a:txBody>
                  <a:tcPr marL="9525" marR="9525" marT="9525" marB="0" anchor="b"/>
                </a:tc>
                <a:tc>
                  <a:txBody>
                    <a:bodyPr/>
                    <a:lstStyle/>
                    <a:p>
                      <a:pPr algn="ctr" fontAlgn="b"/>
                      <a:endParaRPr lang="en-US" sz="1200" b="0" i="0" u="none" strike="noStrike" dirty="0">
                        <a:effectLst/>
                        <a:latin typeface="Calibri" panose="020F0502020204030204" pitchFamily="34" charset="0"/>
                      </a:endParaRPr>
                    </a:p>
                  </a:txBody>
                  <a:tcPr marL="9525" marR="9525" marT="9525" marB="0" anchor="b"/>
                </a:tc>
                <a:tc>
                  <a:txBody>
                    <a:bodyPr/>
                    <a:lstStyle/>
                    <a:p>
                      <a:pPr algn="l" fontAlgn="b"/>
                      <a:endParaRPr lang="en-US" sz="1200" b="0" i="0" u="none" strike="noStrike">
                        <a:effectLst/>
                        <a:latin typeface="Calibri" panose="020F0502020204030204" pitchFamily="34" charset="0"/>
                      </a:endParaRPr>
                    </a:p>
                  </a:txBody>
                  <a:tcPr marL="9525" marR="9525" marT="9525" marB="0" anchor="b"/>
                </a:tc>
                <a:tc>
                  <a:txBody>
                    <a:bodyPr/>
                    <a:lstStyle/>
                    <a:p>
                      <a:pPr algn="l" fontAlgn="b"/>
                      <a:endParaRPr lang="en-US" sz="12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2"/>
                  </a:ext>
                </a:extLst>
              </a:tr>
              <a:tr h="567025">
                <a:tc gridSpan="4">
                  <a:txBody>
                    <a:bodyPr/>
                    <a:lstStyle/>
                    <a:p>
                      <a:pPr algn="l" fontAlgn="b"/>
                      <a:r>
                        <a:rPr lang="en-US" sz="1200" u="none" strike="noStrike" dirty="0">
                          <a:effectLst/>
                          <a:latin typeface="Calibri" panose="020F0502020204030204" pitchFamily="34" charset="0"/>
                        </a:rPr>
                        <a:t>NUMBER OF HIB INCIDENTS</a:t>
                      </a:r>
                      <a:endParaRPr lang="en-US" sz="1200" b="0" i="0" u="none" strike="noStrike" dirty="0">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200" u="none" strike="noStrike">
                          <a:effectLst/>
                          <a:latin typeface="Calibri" panose="020F0502020204030204" pitchFamily="34" charset="0"/>
                        </a:rPr>
                        <a:t>1</a:t>
                      </a:r>
                      <a:endParaRPr lang="en-US" sz="1200" b="0" i="0" u="none" strike="noStrike">
                        <a:effectLst/>
                        <a:latin typeface="Calibri" panose="020F0502020204030204" pitchFamily="34" charset="0"/>
                      </a:endParaRPr>
                    </a:p>
                  </a:txBody>
                  <a:tcPr marL="9525" marR="9525" marT="9525" marB="0" anchor="b"/>
                </a:tc>
                <a:tc>
                  <a:txBody>
                    <a:bodyPr/>
                    <a:lstStyle/>
                    <a:p>
                      <a:pPr algn="ctr" fontAlgn="b"/>
                      <a:r>
                        <a:rPr lang="en-US" sz="1200" u="none" strike="noStrike" dirty="0">
                          <a:effectLst/>
                          <a:latin typeface="Calibri" panose="020F0502020204030204" pitchFamily="34" charset="0"/>
                        </a:rPr>
                        <a:t>23</a:t>
                      </a:r>
                      <a:endParaRPr lang="en-US" sz="1200" b="0" i="0" u="none" strike="noStrike" dirty="0">
                        <a:effectLst/>
                        <a:latin typeface="Calibri" panose="020F0502020204030204" pitchFamily="34" charset="0"/>
                      </a:endParaRPr>
                    </a:p>
                  </a:txBody>
                  <a:tcPr marL="9525" marR="9525" marT="9525" marB="0" anchor="b"/>
                </a:tc>
                <a:tc>
                  <a:txBody>
                    <a:bodyPr/>
                    <a:lstStyle/>
                    <a:p>
                      <a:pPr algn="ctr" fontAlgn="b"/>
                      <a:r>
                        <a:rPr lang="en-US" sz="1200" u="none" strike="noStrike">
                          <a:effectLst/>
                          <a:latin typeface="Calibri" panose="020F0502020204030204" pitchFamily="34" charset="0"/>
                        </a:rPr>
                        <a:t>13</a:t>
                      </a:r>
                      <a:endParaRPr lang="en-US" sz="1200" b="0" i="0" u="none" strike="noStrike">
                        <a:effectLst/>
                        <a:latin typeface="Calibri" panose="020F0502020204030204" pitchFamily="34" charset="0"/>
                      </a:endParaRPr>
                    </a:p>
                  </a:txBody>
                  <a:tcPr marL="9525" marR="9525" marT="9525" marB="0" anchor="b"/>
                </a:tc>
                <a:tc>
                  <a:txBody>
                    <a:bodyPr/>
                    <a:lstStyle/>
                    <a:p>
                      <a:pPr algn="ctr" fontAlgn="b"/>
                      <a:r>
                        <a:rPr lang="en-US" sz="1200" u="none" strike="noStrike" dirty="0">
                          <a:effectLst/>
                          <a:latin typeface="Calibri" panose="020F0502020204030204" pitchFamily="34" charset="0"/>
                        </a:rPr>
                        <a:t>13</a:t>
                      </a:r>
                      <a:endParaRPr lang="en-US" sz="12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3"/>
                  </a:ext>
                </a:extLst>
              </a:tr>
              <a:tr h="567025">
                <a:tc>
                  <a:txBody>
                    <a:bodyPr/>
                    <a:lstStyle/>
                    <a:p>
                      <a:pPr algn="l" fontAlgn="b"/>
                      <a:endParaRPr lang="en-US" sz="1200" b="0" i="0" u="none" strike="noStrike">
                        <a:effectLst/>
                        <a:latin typeface="Calibri" panose="020F0502020204030204" pitchFamily="34" charset="0"/>
                      </a:endParaRPr>
                    </a:p>
                  </a:txBody>
                  <a:tcPr marL="9525" marR="9525" marT="9525" marB="0" anchor="b"/>
                </a:tc>
                <a:tc>
                  <a:txBody>
                    <a:bodyPr/>
                    <a:lstStyle/>
                    <a:p>
                      <a:pPr algn="l" fontAlgn="b"/>
                      <a:endParaRPr lang="en-US" sz="1200" b="0" i="0" u="none" strike="noStrike">
                        <a:effectLst/>
                        <a:latin typeface="Calibri" panose="020F0502020204030204" pitchFamily="34" charset="0"/>
                      </a:endParaRPr>
                    </a:p>
                  </a:txBody>
                  <a:tcPr marL="9525" marR="9525" marT="9525" marB="0" anchor="b"/>
                </a:tc>
                <a:tc>
                  <a:txBody>
                    <a:bodyPr/>
                    <a:lstStyle/>
                    <a:p>
                      <a:pPr algn="l" fontAlgn="b"/>
                      <a:endParaRPr lang="en-US" sz="1200" b="0" i="0" u="none" strike="noStrike">
                        <a:effectLst/>
                        <a:latin typeface="Calibri" panose="020F0502020204030204" pitchFamily="34" charset="0"/>
                      </a:endParaRPr>
                    </a:p>
                  </a:txBody>
                  <a:tcPr marL="9525" marR="9525" marT="9525" marB="0" anchor="b"/>
                </a:tc>
                <a:tc>
                  <a:txBody>
                    <a:bodyPr/>
                    <a:lstStyle/>
                    <a:p>
                      <a:pPr algn="l" fontAlgn="b"/>
                      <a:endParaRPr lang="en-US" sz="1200" b="0" i="0" u="none" strike="noStrike" dirty="0">
                        <a:effectLst/>
                        <a:latin typeface="Calibri" panose="020F0502020204030204" pitchFamily="34" charset="0"/>
                      </a:endParaRPr>
                    </a:p>
                  </a:txBody>
                  <a:tcPr marL="9525" marR="9525" marT="9525" marB="0" anchor="b"/>
                </a:tc>
                <a:tc>
                  <a:txBody>
                    <a:bodyPr/>
                    <a:lstStyle/>
                    <a:p>
                      <a:pPr algn="l" fontAlgn="b"/>
                      <a:endParaRPr lang="en-US" sz="1200" b="0" i="0" u="none" strike="noStrike" dirty="0">
                        <a:effectLst/>
                        <a:latin typeface="Calibri" panose="020F0502020204030204" pitchFamily="34" charset="0"/>
                      </a:endParaRPr>
                    </a:p>
                  </a:txBody>
                  <a:tcPr marL="9525" marR="9525" marT="9525" marB="0" anchor="b"/>
                </a:tc>
                <a:tc>
                  <a:txBody>
                    <a:bodyPr/>
                    <a:lstStyle/>
                    <a:p>
                      <a:pPr algn="ctr" fontAlgn="b"/>
                      <a:endParaRPr lang="en-US" sz="1200" b="0" i="0" u="none" strike="noStrike" dirty="0">
                        <a:effectLst/>
                        <a:latin typeface="Calibri" panose="020F0502020204030204" pitchFamily="34" charset="0"/>
                      </a:endParaRPr>
                    </a:p>
                  </a:txBody>
                  <a:tcPr marL="9525" marR="9525" marT="9525" marB="0" anchor="b"/>
                </a:tc>
                <a:tc>
                  <a:txBody>
                    <a:bodyPr/>
                    <a:lstStyle/>
                    <a:p>
                      <a:pPr algn="l" fontAlgn="b"/>
                      <a:endParaRPr lang="en-US" sz="1200" b="0" i="0" u="none" strike="noStrike">
                        <a:effectLst/>
                        <a:latin typeface="Calibri" panose="020F0502020204030204" pitchFamily="34" charset="0"/>
                      </a:endParaRPr>
                    </a:p>
                  </a:txBody>
                  <a:tcPr marL="9525" marR="9525" marT="9525" marB="0" anchor="b"/>
                </a:tc>
                <a:tc>
                  <a:txBody>
                    <a:bodyPr/>
                    <a:lstStyle/>
                    <a:p>
                      <a:pPr algn="l" fontAlgn="b"/>
                      <a:endParaRPr lang="en-US" sz="12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4"/>
                  </a:ext>
                </a:extLst>
              </a:tr>
              <a:tr h="621027">
                <a:tc gridSpan="4">
                  <a:txBody>
                    <a:bodyPr/>
                    <a:lstStyle/>
                    <a:p>
                      <a:pPr algn="l" fontAlgn="b"/>
                      <a:r>
                        <a:rPr lang="en-US" sz="1200" u="none" strike="noStrike" dirty="0">
                          <a:effectLst/>
                          <a:latin typeface="Calibri" panose="020F0502020204030204" pitchFamily="34" charset="0"/>
                        </a:rPr>
                        <a:t>10 Day Investigation completed</a:t>
                      </a:r>
                      <a:endParaRPr lang="en-US" sz="1200" b="0" i="0" u="none" strike="noStrike" dirty="0">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200" u="none" strike="noStrike">
                          <a:effectLst/>
                          <a:latin typeface="Calibri" panose="020F0502020204030204" pitchFamily="34" charset="0"/>
                        </a:rPr>
                        <a:t>1</a:t>
                      </a:r>
                      <a:endParaRPr lang="en-US" sz="1200" b="0" i="0" u="none" strike="noStrike">
                        <a:effectLst/>
                        <a:latin typeface="Calibri" panose="020F0502020204030204" pitchFamily="34" charset="0"/>
                      </a:endParaRPr>
                    </a:p>
                  </a:txBody>
                  <a:tcPr marL="9525" marR="9525" marT="9525" marB="0" anchor="b"/>
                </a:tc>
                <a:tc>
                  <a:txBody>
                    <a:bodyPr/>
                    <a:lstStyle/>
                    <a:p>
                      <a:pPr algn="ctr" fontAlgn="b"/>
                      <a:r>
                        <a:rPr lang="en-US" sz="1200" u="none" strike="noStrike" dirty="0">
                          <a:effectLst/>
                          <a:latin typeface="Calibri" panose="020F0502020204030204" pitchFamily="34" charset="0"/>
                        </a:rPr>
                        <a:t>23</a:t>
                      </a:r>
                      <a:endParaRPr lang="en-US" sz="1200" b="0" i="0" u="none" strike="noStrike" dirty="0">
                        <a:effectLst/>
                        <a:latin typeface="Calibri" panose="020F0502020204030204" pitchFamily="34" charset="0"/>
                      </a:endParaRPr>
                    </a:p>
                  </a:txBody>
                  <a:tcPr marL="9525" marR="9525" marT="9525" marB="0" anchor="b"/>
                </a:tc>
                <a:tc>
                  <a:txBody>
                    <a:bodyPr/>
                    <a:lstStyle/>
                    <a:p>
                      <a:pPr algn="ctr" fontAlgn="b"/>
                      <a:r>
                        <a:rPr lang="en-US" sz="1200" u="none" strike="noStrike" dirty="0">
                          <a:effectLst/>
                          <a:latin typeface="Calibri" panose="020F0502020204030204" pitchFamily="34" charset="0"/>
                        </a:rPr>
                        <a:t>13</a:t>
                      </a:r>
                      <a:endParaRPr lang="en-US" sz="1200" b="0" i="0" u="none" strike="noStrike" dirty="0">
                        <a:effectLst/>
                        <a:latin typeface="Calibri" panose="020F0502020204030204" pitchFamily="34" charset="0"/>
                      </a:endParaRPr>
                    </a:p>
                  </a:txBody>
                  <a:tcPr marL="9525" marR="9525" marT="9525" marB="0" anchor="b"/>
                </a:tc>
                <a:tc>
                  <a:txBody>
                    <a:bodyPr/>
                    <a:lstStyle/>
                    <a:p>
                      <a:pPr algn="ctr" fontAlgn="b"/>
                      <a:r>
                        <a:rPr lang="en-US" sz="1200" u="none" strike="noStrike" dirty="0">
                          <a:effectLst/>
                          <a:latin typeface="Calibri" panose="020F0502020204030204" pitchFamily="34" charset="0"/>
                        </a:rPr>
                        <a:t>13</a:t>
                      </a:r>
                      <a:endParaRPr lang="en-US" sz="12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5"/>
                  </a:ext>
                </a:extLst>
              </a:tr>
              <a:tr h="567025">
                <a:tc>
                  <a:txBody>
                    <a:bodyPr/>
                    <a:lstStyle/>
                    <a:p>
                      <a:pPr algn="l" fontAlgn="b"/>
                      <a:endParaRPr lang="en-US" sz="1200" b="0" i="0" u="none" strike="noStrike">
                        <a:effectLst/>
                        <a:latin typeface="Calibri" panose="020F0502020204030204" pitchFamily="34" charset="0"/>
                      </a:endParaRPr>
                    </a:p>
                  </a:txBody>
                  <a:tcPr marL="9525" marR="9525" marT="9525" marB="0" anchor="b"/>
                </a:tc>
                <a:tc>
                  <a:txBody>
                    <a:bodyPr/>
                    <a:lstStyle/>
                    <a:p>
                      <a:pPr algn="l" fontAlgn="b"/>
                      <a:endParaRPr lang="en-US" sz="1200" b="0" i="0" u="none" strike="noStrike">
                        <a:effectLst/>
                        <a:latin typeface="Calibri" panose="020F0502020204030204" pitchFamily="34" charset="0"/>
                      </a:endParaRPr>
                    </a:p>
                  </a:txBody>
                  <a:tcPr marL="9525" marR="9525" marT="9525" marB="0" anchor="b"/>
                </a:tc>
                <a:tc>
                  <a:txBody>
                    <a:bodyPr/>
                    <a:lstStyle/>
                    <a:p>
                      <a:pPr algn="l" fontAlgn="b"/>
                      <a:endParaRPr lang="en-US" sz="1200" b="0" i="0" u="none" strike="noStrike">
                        <a:effectLst/>
                        <a:latin typeface="Calibri" panose="020F0502020204030204" pitchFamily="34" charset="0"/>
                      </a:endParaRPr>
                    </a:p>
                  </a:txBody>
                  <a:tcPr marL="9525" marR="9525" marT="9525" marB="0" anchor="b"/>
                </a:tc>
                <a:tc>
                  <a:txBody>
                    <a:bodyPr/>
                    <a:lstStyle/>
                    <a:p>
                      <a:pPr algn="l" fontAlgn="b"/>
                      <a:endParaRPr lang="en-US" sz="1200" b="0" i="0" u="none" strike="noStrike" dirty="0">
                        <a:effectLst/>
                        <a:latin typeface="Calibri" panose="020F0502020204030204" pitchFamily="34" charset="0"/>
                      </a:endParaRPr>
                    </a:p>
                  </a:txBody>
                  <a:tcPr marL="9525" marR="9525" marT="9525" marB="0" anchor="b"/>
                </a:tc>
                <a:tc>
                  <a:txBody>
                    <a:bodyPr/>
                    <a:lstStyle/>
                    <a:p>
                      <a:pPr algn="l" fontAlgn="b"/>
                      <a:endParaRPr lang="en-US" sz="1200" b="0" i="0" u="none" strike="noStrike">
                        <a:effectLst/>
                        <a:latin typeface="Calibri" panose="020F0502020204030204" pitchFamily="34" charset="0"/>
                      </a:endParaRPr>
                    </a:p>
                  </a:txBody>
                  <a:tcPr marL="9525" marR="9525" marT="9525" marB="0" anchor="b"/>
                </a:tc>
                <a:tc>
                  <a:txBody>
                    <a:bodyPr/>
                    <a:lstStyle/>
                    <a:p>
                      <a:pPr algn="ctr" fontAlgn="b"/>
                      <a:endParaRPr lang="en-US" sz="1200" b="0" i="0" u="none" strike="noStrike">
                        <a:effectLst/>
                        <a:latin typeface="Calibri" panose="020F0502020204030204" pitchFamily="34" charset="0"/>
                      </a:endParaRPr>
                    </a:p>
                  </a:txBody>
                  <a:tcPr marL="9525" marR="9525" marT="9525" marB="0" anchor="b"/>
                </a:tc>
                <a:tc>
                  <a:txBody>
                    <a:bodyPr/>
                    <a:lstStyle/>
                    <a:p>
                      <a:pPr algn="l" fontAlgn="b"/>
                      <a:endParaRPr lang="en-US" sz="1200" b="0" i="0" u="none" strike="noStrike" dirty="0">
                        <a:effectLst/>
                        <a:latin typeface="Calibri" panose="020F0502020204030204" pitchFamily="34" charset="0"/>
                      </a:endParaRPr>
                    </a:p>
                  </a:txBody>
                  <a:tcPr marL="9525" marR="9525" marT="9525" marB="0" anchor="b"/>
                </a:tc>
                <a:tc>
                  <a:txBody>
                    <a:bodyPr/>
                    <a:lstStyle/>
                    <a:p>
                      <a:pPr algn="l" fontAlgn="b"/>
                      <a:endParaRPr lang="en-US" sz="12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6"/>
                  </a:ext>
                </a:extLst>
              </a:tr>
              <a:tr h="567025">
                <a:tc gridSpan="2">
                  <a:txBody>
                    <a:bodyPr/>
                    <a:lstStyle/>
                    <a:p>
                      <a:pPr algn="l" fontAlgn="b"/>
                      <a:r>
                        <a:rPr lang="en-US" sz="1200" u="none" strike="noStrike">
                          <a:effectLst/>
                          <a:latin typeface="Calibri" panose="020F0502020204030204" pitchFamily="34" charset="0"/>
                        </a:rPr>
                        <a:t>Affirmed by BOE</a:t>
                      </a:r>
                      <a:endParaRPr lang="en-US" sz="1200" b="0" i="0" u="none" strike="noStrike">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200" b="0" i="0" u="none" strike="noStrike">
                        <a:effectLst/>
                        <a:latin typeface="Calibri" panose="020F0502020204030204" pitchFamily="34" charset="0"/>
                      </a:endParaRPr>
                    </a:p>
                  </a:txBody>
                  <a:tcPr marL="9525" marR="9525" marT="9525" marB="0" anchor="b"/>
                </a:tc>
                <a:tc>
                  <a:txBody>
                    <a:bodyPr/>
                    <a:lstStyle/>
                    <a:p>
                      <a:pPr algn="l" fontAlgn="b"/>
                      <a:endParaRPr lang="en-US" sz="1200" b="0" i="0" u="none" strike="noStrike">
                        <a:effectLst/>
                        <a:latin typeface="Calibri" panose="020F0502020204030204" pitchFamily="34" charset="0"/>
                      </a:endParaRPr>
                    </a:p>
                  </a:txBody>
                  <a:tcPr marL="9525" marR="9525" marT="9525" marB="0" anchor="b"/>
                </a:tc>
                <a:tc>
                  <a:txBody>
                    <a:bodyPr/>
                    <a:lstStyle/>
                    <a:p>
                      <a:pPr algn="ctr" fontAlgn="b"/>
                      <a:r>
                        <a:rPr lang="en-US" sz="1200" u="none" strike="noStrike">
                          <a:effectLst/>
                          <a:latin typeface="Calibri" panose="020F0502020204030204" pitchFamily="34" charset="0"/>
                        </a:rPr>
                        <a:t>1</a:t>
                      </a:r>
                      <a:endParaRPr lang="en-US" sz="1200" b="0" i="0" u="none" strike="noStrike">
                        <a:effectLst/>
                        <a:latin typeface="Calibri" panose="020F0502020204030204" pitchFamily="34" charset="0"/>
                      </a:endParaRPr>
                    </a:p>
                  </a:txBody>
                  <a:tcPr marL="9525" marR="9525" marT="9525" marB="0" anchor="b"/>
                </a:tc>
                <a:tc>
                  <a:txBody>
                    <a:bodyPr/>
                    <a:lstStyle/>
                    <a:p>
                      <a:pPr algn="ctr" fontAlgn="b"/>
                      <a:r>
                        <a:rPr lang="en-US" sz="1200" u="none" strike="noStrike">
                          <a:effectLst/>
                          <a:latin typeface="Calibri" panose="020F0502020204030204" pitchFamily="34" charset="0"/>
                        </a:rPr>
                        <a:t>23</a:t>
                      </a:r>
                      <a:endParaRPr lang="en-US" sz="1200" b="0" i="0" u="none" strike="noStrike">
                        <a:effectLst/>
                        <a:latin typeface="Calibri" panose="020F0502020204030204" pitchFamily="34" charset="0"/>
                      </a:endParaRPr>
                    </a:p>
                  </a:txBody>
                  <a:tcPr marL="9525" marR="9525" marT="9525" marB="0" anchor="b"/>
                </a:tc>
                <a:tc>
                  <a:txBody>
                    <a:bodyPr/>
                    <a:lstStyle/>
                    <a:p>
                      <a:pPr algn="ctr" fontAlgn="b"/>
                      <a:r>
                        <a:rPr lang="en-US" sz="1200" u="none" strike="noStrike">
                          <a:effectLst/>
                          <a:latin typeface="Calibri" panose="020F0502020204030204" pitchFamily="34" charset="0"/>
                        </a:rPr>
                        <a:t>13</a:t>
                      </a:r>
                      <a:endParaRPr lang="en-US" sz="1200" b="0" i="0" u="none" strike="noStrike">
                        <a:effectLst/>
                        <a:latin typeface="Calibri" panose="020F0502020204030204" pitchFamily="34" charset="0"/>
                      </a:endParaRPr>
                    </a:p>
                  </a:txBody>
                  <a:tcPr marL="9525" marR="9525" marT="9525" marB="0" anchor="b"/>
                </a:tc>
                <a:tc>
                  <a:txBody>
                    <a:bodyPr/>
                    <a:lstStyle/>
                    <a:p>
                      <a:pPr algn="ctr" fontAlgn="b"/>
                      <a:r>
                        <a:rPr lang="en-US" sz="1200" u="none" strike="noStrike" dirty="0">
                          <a:effectLst/>
                          <a:latin typeface="Calibri" panose="020F0502020204030204" pitchFamily="34" charset="0"/>
                        </a:rPr>
                        <a:t>13</a:t>
                      </a:r>
                      <a:endParaRPr lang="en-US" sz="12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7"/>
                  </a:ext>
                </a:extLst>
              </a:tr>
            </a:tbl>
          </a:graphicData>
        </a:graphic>
      </p:graphicFrame>
      <p:sp>
        <p:nvSpPr>
          <p:cNvPr id="17489" name="Footer Placeholder 3">
            <a:extLst>
              <a:ext uri="{FF2B5EF4-FFF2-40B4-BE49-F238E27FC236}">
                <a16:creationId xmlns:a16="http://schemas.microsoft.com/office/drawing/2014/main" xmlns="" id="{05A2DDED-230B-47BD-8359-057C20B8FB72}"/>
              </a:ext>
            </a:extLst>
          </p:cNvPr>
          <p:cNvSpPr>
            <a:spLocks noGrp="1"/>
          </p:cNvSpPr>
          <p:nvPr>
            <p:ph type="ftr" sz="quarter" idx="11"/>
          </p:nvPr>
        </p:nvSpPr>
        <p:spPr bwMode="auto">
          <a:xfrm>
            <a:off x="8382001" y="5851526"/>
            <a:ext cx="1285875" cy="396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solidFill>
                  <a:schemeClr val="accent1"/>
                </a:solidFill>
                <a:latin typeface="Georgia" panose="02040502050405020303" pitchFamily="18" charset="0"/>
              </a:rPr>
              <a:t>February 13, 2018</a:t>
            </a:r>
          </a:p>
        </p:txBody>
      </p:sp>
      <p:sp>
        <p:nvSpPr>
          <p:cNvPr id="17490" name="Slide Number Placeholder 4">
            <a:extLst>
              <a:ext uri="{FF2B5EF4-FFF2-40B4-BE49-F238E27FC236}">
                <a16:creationId xmlns:a16="http://schemas.microsoft.com/office/drawing/2014/main" xmlns="" id="{9CCB8125-DEE7-4454-8161-18536657F06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C7EC5F2-86DC-401B-A25E-56CC7B43D646}" type="slidenum">
              <a:rPr lang="en-US" altLang="en-US">
                <a:solidFill>
                  <a:srgbClr val="FEFEFE"/>
                </a:solidFill>
              </a:rPr>
              <a:pPr/>
              <a:t>48</a:t>
            </a:fld>
            <a:endParaRPr lang="en-US" altLang="en-US">
              <a:solidFill>
                <a:srgbClr val="FEFEFE"/>
              </a:solidFill>
            </a:endParaRPr>
          </a:p>
        </p:txBody>
      </p:sp>
      <p:graphicFrame>
        <p:nvGraphicFramePr>
          <p:cNvPr id="8" name="Table 7">
            <a:extLst>
              <a:ext uri="{FF2B5EF4-FFF2-40B4-BE49-F238E27FC236}">
                <a16:creationId xmlns:a16="http://schemas.microsoft.com/office/drawing/2014/main" xmlns="" id="{BAE5C62C-2F76-44FA-8B71-B21AEA0626C0}"/>
              </a:ext>
            </a:extLst>
          </p:cNvPr>
          <p:cNvGraphicFramePr>
            <a:graphicFrameLocks noGrp="1"/>
          </p:cNvGraphicFramePr>
          <p:nvPr/>
        </p:nvGraphicFramePr>
        <p:xfrm>
          <a:off x="1257300" y="1704975"/>
          <a:ext cx="9963150" cy="4799692"/>
        </p:xfrm>
        <a:graphic>
          <a:graphicData uri="http://schemas.openxmlformats.org/drawingml/2006/table">
            <a:tbl>
              <a:tblPr firstRow="1" bandRow="1">
                <a:tableStyleId>{5C22544A-7EE6-4342-B048-85BDC9FD1C3A}</a:tableStyleId>
              </a:tblPr>
              <a:tblGrid>
                <a:gridCol w="1538393">
                  <a:extLst>
                    <a:ext uri="{9D8B030D-6E8A-4147-A177-3AD203B41FA5}">
                      <a16:colId xmlns:a16="http://schemas.microsoft.com/office/drawing/2014/main" xmlns="" val="20000"/>
                    </a:ext>
                  </a:extLst>
                </a:gridCol>
                <a:gridCol w="917548">
                  <a:extLst>
                    <a:ext uri="{9D8B030D-6E8A-4147-A177-3AD203B41FA5}">
                      <a16:colId xmlns:a16="http://schemas.microsoft.com/office/drawing/2014/main" xmlns="" val="20001"/>
                    </a:ext>
                  </a:extLst>
                </a:gridCol>
                <a:gridCol w="1167788">
                  <a:extLst>
                    <a:ext uri="{9D8B030D-6E8A-4147-A177-3AD203B41FA5}">
                      <a16:colId xmlns:a16="http://schemas.microsoft.com/office/drawing/2014/main" xmlns="" val="20002"/>
                    </a:ext>
                  </a:extLst>
                </a:gridCol>
                <a:gridCol w="1084375">
                  <a:extLst>
                    <a:ext uri="{9D8B030D-6E8A-4147-A177-3AD203B41FA5}">
                      <a16:colId xmlns:a16="http://schemas.microsoft.com/office/drawing/2014/main" xmlns="" val="20003"/>
                    </a:ext>
                  </a:extLst>
                </a:gridCol>
                <a:gridCol w="1000961">
                  <a:extLst>
                    <a:ext uri="{9D8B030D-6E8A-4147-A177-3AD203B41FA5}">
                      <a16:colId xmlns:a16="http://schemas.microsoft.com/office/drawing/2014/main" xmlns="" val="20004"/>
                    </a:ext>
                  </a:extLst>
                </a:gridCol>
                <a:gridCol w="1839407">
                  <a:extLst>
                    <a:ext uri="{9D8B030D-6E8A-4147-A177-3AD203B41FA5}">
                      <a16:colId xmlns:a16="http://schemas.microsoft.com/office/drawing/2014/main" xmlns="" val="20005"/>
                    </a:ext>
                  </a:extLst>
                </a:gridCol>
                <a:gridCol w="1246285">
                  <a:extLst>
                    <a:ext uri="{9D8B030D-6E8A-4147-A177-3AD203B41FA5}">
                      <a16:colId xmlns:a16="http://schemas.microsoft.com/office/drawing/2014/main" xmlns="" val="20006"/>
                    </a:ext>
                  </a:extLst>
                </a:gridCol>
                <a:gridCol w="1168393">
                  <a:extLst>
                    <a:ext uri="{9D8B030D-6E8A-4147-A177-3AD203B41FA5}">
                      <a16:colId xmlns:a16="http://schemas.microsoft.com/office/drawing/2014/main" xmlns="" val="20007"/>
                    </a:ext>
                  </a:extLst>
                </a:gridCol>
              </a:tblGrid>
              <a:tr h="580958">
                <a:tc>
                  <a:txBody>
                    <a:bodyPr/>
                    <a:lstStyle/>
                    <a:p>
                      <a:r>
                        <a:rPr lang="en-US" sz="1100" dirty="0"/>
                        <a:t>SCHOOLS</a:t>
                      </a:r>
                    </a:p>
                  </a:txBody>
                  <a:tcPr marT="45710" marB="45710"/>
                </a:tc>
                <a:tc>
                  <a:txBody>
                    <a:bodyPr/>
                    <a:lstStyle/>
                    <a:p>
                      <a:pPr algn="ctr"/>
                      <a:r>
                        <a:rPr lang="en-US" sz="1100" dirty="0"/>
                        <a:t>VIOLENCE</a:t>
                      </a:r>
                    </a:p>
                  </a:txBody>
                  <a:tcPr marT="45710" marB="45710"/>
                </a:tc>
                <a:tc>
                  <a:txBody>
                    <a:bodyPr/>
                    <a:lstStyle/>
                    <a:p>
                      <a:pPr algn="ctr"/>
                      <a:r>
                        <a:rPr lang="en-US" sz="1100" dirty="0"/>
                        <a:t>VANDALISM</a:t>
                      </a:r>
                    </a:p>
                  </a:txBody>
                  <a:tcPr marT="45710" marB="45710"/>
                </a:tc>
                <a:tc>
                  <a:txBody>
                    <a:bodyPr/>
                    <a:lstStyle/>
                    <a:p>
                      <a:pPr algn="ctr"/>
                      <a:r>
                        <a:rPr lang="en-US" sz="1100" dirty="0"/>
                        <a:t>SUBSTANCES  </a:t>
                      </a:r>
                    </a:p>
                  </a:txBody>
                  <a:tcPr marT="45710" marB="45710"/>
                </a:tc>
                <a:tc>
                  <a:txBody>
                    <a:bodyPr/>
                    <a:lstStyle/>
                    <a:p>
                      <a:pPr algn="ctr"/>
                      <a:r>
                        <a:rPr lang="en-US" sz="1100" dirty="0"/>
                        <a:t>WEAPONS</a:t>
                      </a:r>
                    </a:p>
                  </a:txBody>
                  <a:tcPr marT="45710" marB="45710"/>
                </a:tc>
                <a:tc>
                  <a:txBody>
                    <a:bodyPr/>
                    <a:lstStyle/>
                    <a:p>
                      <a:pPr algn="ctr"/>
                      <a:r>
                        <a:rPr lang="en-US" sz="1100" dirty="0"/>
                        <a:t>OTHER INCIDENTS LEADING TO REMOVAL </a:t>
                      </a:r>
                    </a:p>
                  </a:txBody>
                  <a:tcPr marT="45710" marB="45710"/>
                </a:tc>
                <a:tc>
                  <a:txBody>
                    <a:bodyPr/>
                    <a:lstStyle/>
                    <a:p>
                      <a:pPr algn="ctr"/>
                      <a:r>
                        <a:rPr lang="en-US" sz="1100" dirty="0"/>
                        <a:t>HIB</a:t>
                      </a:r>
                    </a:p>
                    <a:p>
                      <a:pPr algn="ctr"/>
                      <a:r>
                        <a:rPr lang="en-US" sz="1100" dirty="0"/>
                        <a:t>CONFIRMED</a:t>
                      </a:r>
                    </a:p>
                  </a:txBody>
                  <a:tcPr marT="45710" marB="45710"/>
                </a:tc>
                <a:tc>
                  <a:txBody>
                    <a:bodyPr/>
                    <a:lstStyle/>
                    <a:p>
                      <a:pPr algn="ctr"/>
                      <a:r>
                        <a:rPr lang="en-US" sz="1100" dirty="0"/>
                        <a:t>HIB </a:t>
                      </a:r>
                    </a:p>
                    <a:p>
                      <a:pPr algn="ctr"/>
                      <a:r>
                        <a:rPr lang="en-US" sz="1100" dirty="0"/>
                        <a:t>ALLEGED</a:t>
                      </a:r>
                    </a:p>
                  </a:txBody>
                  <a:tcPr marT="45710" marB="45710"/>
                </a:tc>
                <a:extLst>
                  <a:ext uri="{0D108BD9-81ED-4DB2-BD59-A6C34878D82A}">
                    <a16:rowId xmlns:a16="http://schemas.microsoft.com/office/drawing/2014/main" xmlns="" val="10000"/>
                  </a:ext>
                </a:extLst>
              </a:tr>
              <a:tr h="371675">
                <a:tc>
                  <a:txBody>
                    <a:bodyPr/>
                    <a:lstStyle/>
                    <a:p>
                      <a:r>
                        <a:rPr lang="en-US" sz="1100" dirty="0"/>
                        <a:t>CLEVELAND</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1</a:t>
                      </a:r>
                    </a:p>
                  </a:txBody>
                  <a:tcPr marT="45710" marB="45710"/>
                </a:tc>
                <a:extLst>
                  <a:ext uri="{0D108BD9-81ED-4DB2-BD59-A6C34878D82A}">
                    <a16:rowId xmlns:a16="http://schemas.microsoft.com/office/drawing/2014/main" xmlns="" val="10002"/>
                  </a:ext>
                </a:extLst>
              </a:tr>
              <a:tr h="371675">
                <a:tc>
                  <a:txBody>
                    <a:bodyPr/>
                    <a:lstStyle/>
                    <a:p>
                      <a:r>
                        <a:rPr lang="en-US" sz="1100" dirty="0"/>
                        <a:t>FOREST</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2</a:t>
                      </a:r>
                    </a:p>
                  </a:txBody>
                  <a:tcPr marT="45710" marB="45710"/>
                </a:tc>
                <a:extLst>
                  <a:ext uri="{0D108BD9-81ED-4DB2-BD59-A6C34878D82A}">
                    <a16:rowId xmlns:a16="http://schemas.microsoft.com/office/drawing/2014/main" xmlns="" val="10003"/>
                  </a:ext>
                </a:extLst>
              </a:tr>
              <a:tr h="371675">
                <a:tc>
                  <a:txBody>
                    <a:bodyPr/>
                    <a:lstStyle/>
                    <a:p>
                      <a:r>
                        <a:rPr lang="en-US" sz="1100" dirty="0"/>
                        <a:t>HEYWOOD</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4</a:t>
                      </a:r>
                    </a:p>
                  </a:txBody>
                  <a:tcPr marT="45710" marB="45710"/>
                </a:tc>
                <a:extLst>
                  <a:ext uri="{0D108BD9-81ED-4DB2-BD59-A6C34878D82A}">
                    <a16:rowId xmlns:a16="http://schemas.microsoft.com/office/drawing/2014/main" xmlns="" val="10004"/>
                  </a:ext>
                </a:extLst>
              </a:tr>
              <a:tr h="371675">
                <a:tc>
                  <a:txBody>
                    <a:bodyPr/>
                    <a:lstStyle/>
                    <a:p>
                      <a:r>
                        <a:rPr lang="en-US" sz="1100" dirty="0"/>
                        <a:t>LINCOLN</a:t>
                      </a:r>
                    </a:p>
                  </a:txBody>
                  <a:tcPr marT="45710" marB="45710"/>
                </a:tc>
                <a:tc>
                  <a:txBody>
                    <a:bodyPr/>
                    <a:lstStyle/>
                    <a:p>
                      <a:pPr algn="ctr"/>
                      <a:r>
                        <a:rPr lang="en-US" sz="1100" dirty="0"/>
                        <a:t>1</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extLst>
                  <a:ext uri="{0D108BD9-81ED-4DB2-BD59-A6C34878D82A}">
                    <a16:rowId xmlns:a16="http://schemas.microsoft.com/office/drawing/2014/main" xmlns="" val="10005"/>
                  </a:ext>
                </a:extLst>
              </a:tr>
              <a:tr h="371675">
                <a:tc>
                  <a:txBody>
                    <a:bodyPr/>
                    <a:lstStyle/>
                    <a:p>
                      <a:r>
                        <a:rPr lang="en-US" sz="1100" dirty="0"/>
                        <a:t>OAKWOOD</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extLst>
                  <a:ext uri="{0D108BD9-81ED-4DB2-BD59-A6C34878D82A}">
                    <a16:rowId xmlns:a16="http://schemas.microsoft.com/office/drawing/2014/main" xmlns="" val="10006"/>
                  </a:ext>
                </a:extLst>
              </a:tr>
              <a:tr h="371675">
                <a:tc>
                  <a:txBody>
                    <a:bodyPr/>
                    <a:lstStyle/>
                    <a:p>
                      <a:r>
                        <a:rPr lang="en-US" sz="1100" dirty="0"/>
                        <a:t>OECC</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extLst>
                  <a:ext uri="{0D108BD9-81ED-4DB2-BD59-A6C34878D82A}">
                    <a16:rowId xmlns:a16="http://schemas.microsoft.com/office/drawing/2014/main" xmlns="" val="10007"/>
                  </a:ext>
                </a:extLst>
              </a:tr>
              <a:tr h="371675">
                <a:tc>
                  <a:txBody>
                    <a:bodyPr/>
                    <a:lstStyle/>
                    <a:p>
                      <a:r>
                        <a:rPr lang="en-US" sz="1100" dirty="0"/>
                        <a:t>OHS</a:t>
                      </a:r>
                    </a:p>
                  </a:txBody>
                  <a:tcPr marT="45710" marB="45710"/>
                </a:tc>
                <a:tc>
                  <a:txBody>
                    <a:bodyPr/>
                    <a:lstStyle/>
                    <a:p>
                      <a:pPr algn="ctr"/>
                      <a:r>
                        <a:rPr lang="en-US" sz="1100" dirty="0"/>
                        <a:t>1</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4</a:t>
                      </a:r>
                    </a:p>
                  </a:txBody>
                  <a:tcPr marT="45710" marB="45710"/>
                </a:tc>
                <a:extLst>
                  <a:ext uri="{0D108BD9-81ED-4DB2-BD59-A6C34878D82A}">
                    <a16:rowId xmlns:a16="http://schemas.microsoft.com/office/drawing/2014/main" xmlns="" val="10008"/>
                  </a:ext>
                </a:extLst>
              </a:tr>
              <a:tr h="371675">
                <a:tc>
                  <a:txBody>
                    <a:bodyPr/>
                    <a:lstStyle/>
                    <a:p>
                      <a:r>
                        <a:rPr lang="en-US" sz="1100" dirty="0"/>
                        <a:t>OPA</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extLst>
                  <a:ext uri="{0D108BD9-81ED-4DB2-BD59-A6C34878D82A}">
                    <a16:rowId xmlns:a16="http://schemas.microsoft.com/office/drawing/2014/main" xmlns="" val="10009"/>
                  </a:ext>
                </a:extLst>
              </a:tr>
              <a:tr h="371675">
                <a:tc>
                  <a:txBody>
                    <a:bodyPr/>
                    <a:lstStyle/>
                    <a:p>
                      <a:r>
                        <a:rPr lang="en-US" sz="1100" dirty="0"/>
                        <a:t>PARK</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extLst>
                  <a:ext uri="{0D108BD9-81ED-4DB2-BD59-A6C34878D82A}">
                    <a16:rowId xmlns:a16="http://schemas.microsoft.com/office/drawing/2014/main" xmlns="" val="10010"/>
                  </a:ext>
                </a:extLst>
              </a:tr>
              <a:tr h="395680">
                <a:tc>
                  <a:txBody>
                    <a:bodyPr/>
                    <a:lstStyle/>
                    <a:p>
                      <a:r>
                        <a:rPr lang="en-US" sz="1100" dirty="0"/>
                        <a:t>RPCS</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tc>
                  <a:txBody>
                    <a:bodyPr/>
                    <a:lstStyle/>
                    <a:p>
                      <a:pPr algn="ctr"/>
                      <a:r>
                        <a:rPr lang="en-US" sz="1100" dirty="0"/>
                        <a:t>0</a:t>
                      </a:r>
                    </a:p>
                  </a:txBody>
                  <a:tcPr marT="45710" marB="45710"/>
                </a:tc>
                <a:extLst>
                  <a:ext uri="{0D108BD9-81ED-4DB2-BD59-A6C34878D82A}">
                    <a16:rowId xmlns:a16="http://schemas.microsoft.com/office/drawing/2014/main" xmlns="" val="10011"/>
                  </a:ext>
                </a:extLst>
              </a:tr>
              <a:tr h="464597">
                <a:tc>
                  <a:txBody>
                    <a:bodyPr/>
                    <a:lstStyle/>
                    <a:p>
                      <a:r>
                        <a:rPr lang="en-US" sz="1100" b="1" dirty="0">
                          <a:latin typeface="Aharoni" panose="02010803020104030203" pitchFamily="2" charset="-79"/>
                          <a:cs typeface="Aharoni" panose="02010803020104030203" pitchFamily="2" charset="-79"/>
                        </a:rPr>
                        <a:t>TOTAL</a:t>
                      </a:r>
                    </a:p>
                  </a:txBody>
                  <a:tcPr marT="45710" marB="45710"/>
                </a:tc>
                <a:tc>
                  <a:txBody>
                    <a:bodyPr/>
                    <a:lstStyle/>
                    <a:p>
                      <a:pPr algn="ctr"/>
                      <a:r>
                        <a:rPr lang="en-US" sz="1100" b="1" dirty="0">
                          <a:latin typeface="Aharoni" panose="02010803020104030203" pitchFamily="2" charset="-79"/>
                          <a:cs typeface="Aharoni" panose="02010803020104030203" pitchFamily="2" charset="-79"/>
                        </a:rPr>
                        <a:t>2</a:t>
                      </a:r>
                    </a:p>
                  </a:txBody>
                  <a:tcPr marT="45710" marB="45710"/>
                </a:tc>
                <a:tc>
                  <a:txBody>
                    <a:bodyPr/>
                    <a:lstStyle/>
                    <a:p>
                      <a:pPr algn="ctr"/>
                      <a:r>
                        <a:rPr lang="en-US" sz="1100" b="1" dirty="0">
                          <a:latin typeface="Aharoni" panose="02010803020104030203" pitchFamily="2" charset="-79"/>
                          <a:cs typeface="Aharoni" panose="02010803020104030203" pitchFamily="2" charset="-79"/>
                        </a:rPr>
                        <a:t>0</a:t>
                      </a:r>
                    </a:p>
                  </a:txBody>
                  <a:tcPr marT="45710" marB="45710"/>
                </a:tc>
                <a:tc>
                  <a:txBody>
                    <a:bodyPr/>
                    <a:lstStyle/>
                    <a:p>
                      <a:pPr algn="ctr"/>
                      <a:r>
                        <a:rPr lang="en-US" sz="1100" b="1" dirty="0">
                          <a:latin typeface="Aharoni" panose="02010803020104030203" pitchFamily="2" charset="-79"/>
                          <a:cs typeface="Aharoni" panose="02010803020104030203" pitchFamily="2" charset="-79"/>
                        </a:rPr>
                        <a:t>0</a:t>
                      </a:r>
                    </a:p>
                  </a:txBody>
                  <a:tcPr marT="45710" marB="45710"/>
                </a:tc>
                <a:tc>
                  <a:txBody>
                    <a:bodyPr/>
                    <a:lstStyle/>
                    <a:p>
                      <a:pPr algn="ctr"/>
                      <a:r>
                        <a:rPr lang="en-US" sz="1100" b="1" dirty="0">
                          <a:latin typeface="Aharoni" panose="02010803020104030203" pitchFamily="2" charset="-79"/>
                          <a:cs typeface="Aharoni" panose="02010803020104030203" pitchFamily="2" charset="-79"/>
                        </a:rPr>
                        <a:t>0</a:t>
                      </a:r>
                    </a:p>
                  </a:txBody>
                  <a:tcPr marT="45710" marB="45710"/>
                </a:tc>
                <a:tc>
                  <a:txBody>
                    <a:bodyPr/>
                    <a:lstStyle/>
                    <a:p>
                      <a:pPr algn="ctr"/>
                      <a:r>
                        <a:rPr lang="en-US" sz="1100" b="1" dirty="0">
                          <a:latin typeface="Aharoni" panose="02010803020104030203" pitchFamily="2" charset="-79"/>
                          <a:cs typeface="Aharoni" panose="02010803020104030203" pitchFamily="2" charset="-79"/>
                        </a:rPr>
                        <a:t>0</a:t>
                      </a:r>
                    </a:p>
                  </a:txBody>
                  <a:tcPr marT="45710" marB="45710"/>
                </a:tc>
                <a:tc>
                  <a:txBody>
                    <a:bodyPr/>
                    <a:lstStyle/>
                    <a:p>
                      <a:pPr algn="ctr"/>
                      <a:r>
                        <a:rPr lang="en-US" sz="1100" b="1" dirty="0">
                          <a:latin typeface="Aharoni" panose="02010803020104030203" pitchFamily="2" charset="-79"/>
                          <a:cs typeface="Aharoni" panose="02010803020104030203" pitchFamily="2" charset="-79"/>
                        </a:rPr>
                        <a:t>0</a:t>
                      </a:r>
                    </a:p>
                  </a:txBody>
                  <a:tcPr marT="45710" marB="45710"/>
                </a:tc>
                <a:tc>
                  <a:txBody>
                    <a:bodyPr/>
                    <a:lstStyle/>
                    <a:p>
                      <a:pPr algn="ctr"/>
                      <a:r>
                        <a:rPr lang="en-US" sz="1100" b="1" dirty="0">
                          <a:latin typeface="Aharoni" panose="02010803020104030203" pitchFamily="2" charset="-79"/>
                          <a:cs typeface="Aharoni" panose="02010803020104030203" pitchFamily="2" charset="-79"/>
                        </a:rPr>
                        <a:t>11</a:t>
                      </a:r>
                    </a:p>
                  </a:txBody>
                  <a:tcPr marT="45710" marB="45710"/>
                </a:tc>
                <a:extLst>
                  <a:ext uri="{0D108BD9-81ED-4DB2-BD59-A6C34878D82A}">
                    <a16:rowId xmlns:a16="http://schemas.microsoft.com/office/drawing/2014/main" xmlns="" val="10012"/>
                  </a:ext>
                </a:extLst>
              </a:tr>
            </a:tbl>
          </a:graphicData>
        </a:graphic>
      </p:graphicFrame>
      <p:sp>
        <p:nvSpPr>
          <p:cNvPr id="6" name="Title 5">
            <a:extLst>
              <a:ext uri="{FF2B5EF4-FFF2-40B4-BE49-F238E27FC236}">
                <a16:creationId xmlns:a16="http://schemas.microsoft.com/office/drawing/2014/main" xmlns="" id="{7FE01241-E56C-41EF-9E34-F01FDDF6C948}"/>
              </a:ext>
            </a:extLst>
          </p:cNvPr>
          <p:cNvSpPr>
            <a:spLocks noGrp="1"/>
          </p:cNvSpPr>
          <p:nvPr>
            <p:ph type="title"/>
          </p:nvPr>
        </p:nvSpPr>
        <p:spPr/>
        <p:txBody>
          <a:bodyPr>
            <a:noAutofit/>
          </a:bodyPr>
          <a:lstStyle/>
          <a:p>
            <a:r>
              <a:rPr lang="en-US" altLang="en-US" sz="3200" dirty="0">
                <a:solidFill>
                  <a:schemeClr val="tx1"/>
                </a:solidFill>
              </a:rPr>
              <a:t>SSDS - Reporting System Results </a:t>
            </a:r>
            <a:br>
              <a:rPr lang="en-US" altLang="en-US" sz="3200" dirty="0">
                <a:solidFill>
                  <a:schemeClr val="tx1"/>
                </a:solidFill>
              </a:rPr>
            </a:br>
            <a:r>
              <a:rPr lang="en-US" altLang="en-US" sz="3200" dirty="0">
                <a:solidFill>
                  <a:schemeClr val="tx1"/>
                </a:solidFill>
              </a:rPr>
              <a:t>January 2020 </a:t>
            </a:r>
            <a:r>
              <a:rPr lang="en-US" altLang="en-US" sz="3200" b="1" dirty="0">
                <a:solidFill>
                  <a:schemeClr val="tx1"/>
                </a:solidFill>
              </a:rPr>
              <a:t>– </a:t>
            </a:r>
            <a:r>
              <a:rPr lang="en-US" altLang="en-US" sz="3200" dirty="0">
                <a:solidFill>
                  <a:schemeClr val="tx1"/>
                </a:solidFill>
              </a:rPr>
              <a:t>June 2020</a:t>
            </a:r>
            <a:br>
              <a:rPr lang="en-US" altLang="en-US" sz="3200" dirty="0">
                <a:solidFill>
                  <a:schemeClr val="tx1"/>
                </a:solidFill>
              </a:rPr>
            </a:br>
            <a:r>
              <a:rPr lang="en-US" altLang="en-US" sz="3200" dirty="0">
                <a:solidFill>
                  <a:schemeClr val="tx1"/>
                </a:solidFill>
              </a:rPr>
              <a:t>Reporting Period II</a:t>
            </a:r>
            <a:endParaRPr lang="en-US" sz="3200" dirty="0">
              <a:solidFill>
                <a:schemeClr val="tx1"/>
              </a:solidFill>
            </a:endParaRP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xmlns="" id="{1A7B9BCE-BF1E-4509-91C3-9F43164C8738}"/>
              </a:ext>
            </a:extLst>
          </p:cNvPr>
          <p:cNvSpPr>
            <a:spLocks noGrp="1"/>
          </p:cNvSpPr>
          <p:nvPr>
            <p:ph idx="1"/>
          </p:nvPr>
        </p:nvSpPr>
        <p:spPr>
          <a:xfrm>
            <a:off x="2286000" y="2514600"/>
            <a:ext cx="7772400" cy="4267200"/>
          </a:xfrm>
        </p:spPr>
        <p:txBody>
          <a:bodyPr>
            <a:normAutofit fontScale="70000" lnSpcReduction="20000"/>
          </a:bodyPr>
          <a:lstStyle/>
          <a:p>
            <a:pPr marL="365125" indent="-255588">
              <a:lnSpc>
                <a:spcPct val="80000"/>
              </a:lnSpc>
              <a:buFont typeface="Wingdings" panose="05000000000000000000" pitchFamily="2" charset="2"/>
              <a:buChar char="Ø"/>
            </a:pPr>
            <a:r>
              <a:rPr lang="en-US" altLang="en-US" sz="2000"/>
              <a:t>Restorative Practice </a:t>
            </a:r>
          </a:p>
          <a:p>
            <a:pPr marL="365125" indent="-255588">
              <a:lnSpc>
                <a:spcPct val="80000"/>
              </a:lnSpc>
              <a:buFont typeface="Wingdings" panose="05000000000000000000" pitchFamily="2" charset="2"/>
              <a:buChar char="Ø"/>
            </a:pPr>
            <a:r>
              <a:rPr lang="en-US" altLang="en-US" sz="2000"/>
              <a:t>Positive Behavior Supports</a:t>
            </a:r>
          </a:p>
          <a:p>
            <a:pPr marL="365125" indent="-255588">
              <a:lnSpc>
                <a:spcPct val="80000"/>
              </a:lnSpc>
              <a:buFont typeface="Wingdings" panose="05000000000000000000" pitchFamily="2" charset="2"/>
              <a:buChar char="Ø"/>
            </a:pPr>
            <a:r>
              <a:rPr lang="en-US" altLang="en-US" sz="2000"/>
              <a:t>Character Education</a:t>
            </a:r>
          </a:p>
          <a:p>
            <a:pPr marL="365125" indent="-255588">
              <a:lnSpc>
                <a:spcPct val="80000"/>
              </a:lnSpc>
              <a:buFont typeface="Wingdings" panose="05000000000000000000" pitchFamily="2" charset="2"/>
              <a:buChar char="Ø"/>
            </a:pPr>
            <a:r>
              <a:rPr lang="en-US" altLang="en-US" sz="2000"/>
              <a:t>Social Decision Making </a:t>
            </a:r>
          </a:p>
          <a:p>
            <a:pPr marL="365125" indent="-255588">
              <a:lnSpc>
                <a:spcPct val="80000"/>
              </a:lnSpc>
              <a:buFont typeface="Wingdings" panose="05000000000000000000" pitchFamily="2" charset="2"/>
              <a:buChar char="Ø"/>
            </a:pPr>
            <a:r>
              <a:rPr lang="en-US" altLang="en-US" sz="2000"/>
              <a:t>Social Problem Solving</a:t>
            </a:r>
          </a:p>
          <a:p>
            <a:pPr marL="365125" indent="-255588">
              <a:lnSpc>
                <a:spcPct val="80000"/>
              </a:lnSpc>
              <a:buFont typeface="Wingdings" panose="05000000000000000000" pitchFamily="2" charset="2"/>
              <a:buChar char="Ø"/>
            </a:pPr>
            <a:r>
              <a:rPr lang="en-US" altLang="en-US" sz="2000"/>
              <a:t>Bullying Prevention</a:t>
            </a:r>
          </a:p>
          <a:p>
            <a:pPr marL="365125" indent="-255588">
              <a:lnSpc>
                <a:spcPct val="80000"/>
              </a:lnSpc>
              <a:buFont typeface="Wingdings" panose="05000000000000000000" pitchFamily="2" charset="2"/>
              <a:buChar char="Ø"/>
            </a:pPr>
            <a:r>
              <a:rPr lang="en-US" altLang="en-US" sz="2000"/>
              <a:t>Require SSDS with monthly suspension reports </a:t>
            </a:r>
          </a:p>
          <a:p>
            <a:pPr marL="365125" indent="-255588">
              <a:lnSpc>
                <a:spcPct val="80000"/>
              </a:lnSpc>
              <a:buFont typeface="Wingdings" panose="05000000000000000000" pitchFamily="2" charset="2"/>
              <a:buChar char="Ø"/>
            </a:pPr>
            <a:r>
              <a:rPr lang="en-US" altLang="en-US" sz="2000"/>
              <a:t>Consistency in code of conduct rule enforcement</a:t>
            </a:r>
          </a:p>
          <a:p>
            <a:pPr marL="365125" indent="-255588">
              <a:lnSpc>
                <a:spcPct val="80000"/>
              </a:lnSpc>
              <a:buFont typeface="Wingdings" panose="05000000000000000000" pitchFamily="2" charset="2"/>
              <a:buChar char="Ø"/>
            </a:pPr>
            <a:r>
              <a:rPr lang="en-US" altLang="en-US" sz="2000"/>
              <a:t>Maintain integrity of residency &amp; guardianship requirements</a:t>
            </a:r>
          </a:p>
          <a:p>
            <a:pPr marL="365125" indent="-255588">
              <a:lnSpc>
                <a:spcPct val="80000"/>
              </a:lnSpc>
              <a:buFont typeface="Wingdings" panose="05000000000000000000" pitchFamily="2" charset="2"/>
              <a:buChar char="Ø"/>
            </a:pPr>
            <a:r>
              <a:rPr lang="en-US" altLang="en-US" sz="2000"/>
              <a:t>Substance and Drug Awareness and Prevention for Students, Parents and Community</a:t>
            </a:r>
          </a:p>
          <a:p>
            <a:pPr marL="365125" indent="-255588">
              <a:lnSpc>
                <a:spcPct val="80000"/>
              </a:lnSpc>
              <a:buNone/>
            </a:pPr>
            <a:r>
              <a:rPr lang="en-US" altLang="en-US" sz="1800"/>
              <a:t>	</a:t>
            </a:r>
          </a:p>
          <a:p>
            <a:pPr marL="365125" indent="-255588">
              <a:lnSpc>
                <a:spcPct val="80000"/>
              </a:lnSpc>
              <a:buNone/>
            </a:pPr>
            <a:endParaRPr lang="en-US" altLang="en-US" sz="1800"/>
          </a:p>
        </p:txBody>
      </p:sp>
      <p:sp>
        <p:nvSpPr>
          <p:cNvPr id="21507" name="Slide Number Placeholder 5">
            <a:extLst>
              <a:ext uri="{FF2B5EF4-FFF2-40B4-BE49-F238E27FC236}">
                <a16:creationId xmlns:a16="http://schemas.microsoft.com/office/drawing/2014/main" xmlns="" id="{34093A3F-659F-4D4E-A000-7865D787167D}"/>
              </a:ext>
            </a:extLst>
          </p:cNvPr>
          <p:cNvSpPr>
            <a:spLocks noGrp="1"/>
          </p:cNvSpPr>
          <p:nvPr>
            <p:ph type="sldNum" sz="quarter" idx="12"/>
          </p:nvPr>
        </p:nvSpPr>
        <p:spPr bwMode="auto">
          <a:xfrm>
            <a:off x="9372600" y="6248401"/>
            <a:ext cx="1066800" cy="32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endParaRPr lang="en-US" altLang="en-US" sz="1200" dirty="0">
              <a:solidFill>
                <a:schemeClr val="tx1"/>
              </a:solidFill>
              <a:latin typeface="Verdana" panose="020B0604030504040204" pitchFamily="34" charset="0"/>
            </a:endParaRPr>
          </a:p>
        </p:txBody>
      </p:sp>
      <p:sp>
        <p:nvSpPr>
          <p:cNvPr id="5" name="Title 4">
            <a:extLst>
              <a:ext uri="{FF2B5EF4-FFF2-40B4-BE49-F238E27FC236}">
                <a16:creationId xmlns:a16="http://schemas.microsoft.com/office/drawing/2014/main" xmlns="" id="{0CC1D569-ECF7-42B7-BF1D-4D5F311916FD}"/>
              </a:ext>
            </a:extLst>
          </p:cNvPr>
          <p:cNvSpPr>
            <a:spLocks noGrp="1"/>
          </p:cNvSpPr>
          <p:nvPr>
            <p:ph type="title"/>
          </p:nvPr>
        </p:nvSpPr>
        <p:spPr/>
        <p:txBody>
          <a:bodyPr>
            <a:normAutofit fontScale="90000"/>
          </a:bodyPr>
          <a:lstStyle/>
          <a:p>
            <a:r>
              <a:rPr lang="en-US" altLang="en-US" dirty="0">
                <a:solidFill>
                  <a:schemeClr val="tx1"/>
                </a:solidFill>
              </a:rPr>
              <a:t>Orange Public Schools</a:t>
            </a:r>
            <a:br>
              <a:rPr lang="en-US" altLang="en-US" dirty="0">
                <a:solidFill>
                  <a:schemeClr val="tx1"/>
                </a:solidFill>
              </a:rPr>
            </a:br>
            <a:r>
              <a:rPr lang="en-US" altLang="en-US" dirty="0">
                <a:solidFill>
                  <a:schemeClr val="tx1"/>
                </a:solidFill>
              </a:rPr>
              <a:t>SSDS Prevention Methods</a:t>
            </a:r>
            <a:endParaRPr lang="en-US"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lstStyle/>
          <a:p>
            <a:pPr lvl="0"/>
            <a:r>
              <a:rPr lang="en-US" b="1" u="sng" dirty="0">
                <a:solidFill>
                  <a:srgbClr val="FF0000"/>
                </a:solidFill>
              </a:rPr>
              <a:t>Orange High School:  </a:t>
            </a:r>
            <a:r>
              <a:rPr lang="en-US" dirty="0"/>
              <a:t>This summer students participated in a total of 18 credit recovery courses to stay on track for graduation.  A total of 86 students completed the credit recovery program and 15 seniors successfully completed their graduation requirements and were able to graduate on July 31.  </a:t>
            </a:r>
          </a:p>
          <a:p>
            <a:pPr lvl="0"/>
            <a:r>
              <a:rPr lang="en-US" dirty="0"/>
              <a:t>SAT Math preparation – OHS administrators and staff review of students’ data shows a need for increase students’ participation and scores.   To better prepare our students for standardized testing, OHS will now be offering SAT/ACT preparation classes for Math and ELA.  </a:t>
            </a:r>
          </a:p>
          <a:p>
            <a:endParaRPr lang="en-US" dirty="0"/>
          </a:p>
        </p:txBody>
      </p:sp>
    </p:spTree>
    <p:extLst>
      <p:ext uri="{BB962C8B-B14F-4D97-AF65-F5344CB8AC3E}">
        <p14:creationId xmlns:p14="http://schemas.microsoft.com/office/powerpoint/2010/main" val="4132691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Emotional Supports </a:t>
            </a:r>
          </a:p>
        </p:txBody>
      </p:sp>
      <p:sp>
        <p:nvSpPr>
          <p:cNvPr id="3" name="Content Placeholder 2"/>
          <p:cNvSpPr>
            <a:spLocks noGrp="1"/>
          </p:cNvSpPr>
          <p:nvPr>
            <p:ph idx="1"/>
          </p:nvPr>
        </p:nvSpPr>
        <p:spPr/>
        <p:txBody>
          <a:bodyPr>
            <a:normAutofit fontScale="92500" lnSpcReduction="10000"/>
          </a:bodyPr>
          <a:lstStyle/>
          <a:p>
            <a:r>
              <a:rPr lang="en-US" dirty="0"/>
              <a:t>Social Emotional Supports during this time is critical to the landscape of the distance learning plan.  </a:t>
            </a:r>
          </a:p>
          <a:p>
            <a:r>
              <a:rPr lang="en-US" dirty="0"/>
              <a:t>The following information for additional supports outside of the school through our social media handles as well as website and staff communication to families: Mental Health Resources-To access mental health services contact Performcare at 1-877-652-7624.  Website is </a:t>
            </a:r>
            <a:r>
              <a:rPr lang="en-US" dirty="0">
                <a:hlinkClick r:id="rId2"/>
              </a:rPr>
              <a:t>performcare.org.</a:t>
            </a:r>
            <a:r>
              <a:rPr lang="en-US" dirty="0"/>
              <a:t>  </a:t>
            </a:r>
          </a:p>
          <a:p>
            <a:r>
              <a:rPr lang="en-US" dirty="0"/>
              <a:t>To get immediate assistance with an emergent mental health crisis:  Contact 911 or go to your nearest hospital.  The listed hospitals scripted were as follows:  Mountainside Hospital, East Orange General Hospital, and Clara Maass Medical Center</a:t>
            </a:r>
          </a:p>
        </p:txBody>
      </p:sp>
    </p:spTree>
    <p:extLst>
      <p:ext uri="{BB962C8B-B14F-4D97-AF65-F5344CB8AC3E}">
        <p14:creationId xmlns:p14="http://schemas.microsoft.com/office/powerpoint/2010/main" val="1167042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Emotional Supports </a:t>
            </a:r>
          </a:p>
        </p:txBody>
      </p:sp>
      <p:sp>
        <p:nvSpPr>
          <p:cNvPr id="3" name="Content Placeholder 2"/>
          <p:cNvSpPr>
            <a:spLocks noGrp="1"/>
          </p:cNvSpPr>
          <p:nvPr>
            <p:ph idx="1"/>
          </p:nvPr>
        </p:nvSpPr>
        <p:spPr/>
        <p:txBody>
          <a:bodyPr/>
          <a:lstStyle/>
          <a:p>
            <a:pPr marL="0" indent="0">
              <a:buNone/>
            </a:pPr>
            <a:r>
              <a:rPr lang="en-US" dirty="0"/>
              <a:t>Information to speak with a counselor 24 hours a day; information below can assist accordingly:</a:t>
            </a:r>
          </a:p>
          <a:p>
            <a:r>
              <a:rPr lang="en-US" dirty="0"/>
              <a:t>Suicide Prevention Hotline:  1-800-273-8255</a:t>
            </a:r>
          </a:p>
          <a:p>
            <a:r>
              <a:rPr lang="en-US" dirty="0"/>
              <a:t>NJ Hope Line:  1-855-654-6735</a:t>
            </a:r>
          </a:p>
          <a:p>
            <a:r>
              <a:rPr lang="en-US" dirty="0"/>
              <a:t>2</a:t>
            </a:r>
            <a:r>
              <a:rPr lang="en-US" baseline="30000" dirty="0"/>
              <a:t>nd</a:t>
            </a:r>
            <a:r>
              <a:rPr lang="en-US" dirty="0"/>
              <a:t> Floor Teen Helpline:  1-888-222-2228</a:t>
            </a:r>
          </a:p>
        </p:txBody>
      </p:sp>
    </p:spTree>
    <p:extLst>
      <p:ext uri="{BB962C8B-B14F-4D97-AF65-F5344CB8AC3E}">
        <p14:creationId xmlns:p14="http://schemas.microsoft.com/office/powerpoint/2010/main" val="1748797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Superintendent’s Message on the Website &amp; Sharing of Posts on Facebook and Twitter  </a:t>
            </a:r>
          </a:p>
        </p:txBody>
      </p:sp>
      <p:sp>
        <p:nvSpPr>
          <p:cNvPr id="3" name="Content Placeholder 2"/>
          <p:cNvSpPr>
            <a:spLocks noGrp="1"/>
          </p:cNvSpPr>
          <p:nvPr>
            <p:ph idx="1"/>
          </p:nvPr>
        </p:nvSpPr>
        <p:spPr/>
        <p:txBody>
          <a:bodyPr>
            <a:normAutofit lnSpcReduction="10000"/>
          </a:bodyPr>
          <a:lstStyle/>
          <a:p>
            <a:r>
              <a:rPr lang="en-US" dirty="0"/>
              <a:t>Take a moment and follow the Orange Public School District on Facebook, Twitter, and Instagram.  Let’s do it now…..We have to get the word out and need your help. </a:t>
            </a:r>
          </a:p>
          <a:p>
            <a:r>
              <a:rPr lang="en-US" dirty="0"/>
              <a:t>The Superintendent’s Message has been moved under the Superintendent’s Message Link and has been updated as of last Monday, August 24, 2020. </a:t>
            </a:r>
          </a:p>
          <a:p>
            <a:r>
              <a:rPr lang="en-US" dirty="0"/>
              <a:t>It is encouraged that staff, families, and community members begin to share the happenings going on within our schools.  We are launching the Orange App in October 2020 for even faster access to important news and announcements!</a:t>
            </a:r>
          </a:p>
          <a:p>
            <a:endParaRPr lang="en-US" dirty="0"/>
          </a:p>
        </p:txBody>
      </p:sp>
    </p:spTree>
    <p:extLst>
      <p:ext uri="{BB962C8B-B14F-4D97-AF65-F5344CB8AC3E}">
        <p14:creationId xmlns:p14="http://schemas.microsoft.com/office/powerpoint/2010/main" val="2463028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solidFill>
                  <a:srgbClr val="FF0000"/>
                </a:solidFill>
              </a:rPr>
              <a:t>Continued Work:  Academic Steps to Assess and Remedy Underperformance Across Content Areas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21229524"/>
              </p:ext>
            </p:extLst>
          </p:nvPr>
        </p:nvGraphicFramePr>
        <p:xfrm>
          <a:off x="1123229" y="1492546"/>
          <a:ext cx="9793288" cy="5222600"/>
        </p:xfrm>
        <a:graphic>
          <a:graphicData uri="http://schemas.openxmlformats.org/drawingml/2006/table">
            <a:tbl>
              <a:tblPr firstRow="1" bandRow="1">
                <a:tableStyleId>{5C22544A-7EE6-4342-B048-85BDC9FD1C3A}</a:tableStyleId>
              </a:tblPr>
              <a:tblGrid>
                <a:gridCol w="9793288">
                  <a:extLst>
                    <a:ext uri="{9D8B030D-6E8A-4147-A177-3AD203B41FA5}">
                      <a16:colId xmlns:a16="http://schemas.microsoft.com/office/drawing/2014/main" xmlns="" val="20000"/>
                    </a:ext>
                  </a:extLst>
                </a:gridCol>
              </a:tblGrid>
              <a:tr h="467721">
                <a:tc>
                  <a:txBody>
                    <a:bodyPr/>
                    <a:lstStyle/>
                    <a:p>
                      <a:r>
                        <a:rPr lang="en-US" dirty="0"/>
                        <a:t>Academic Steps to Assess and Remedy Underperformance</a:t>
                      </a:r>
                      <a:r>
                        <a:rPr lang="en-US" baseline="0" dirty="0"/>
                        <a:t> Across Content Areas </a:t>
                      </a:r>
                      <a:endParaRPr lang="en-US" dirty="0"/>
                    </a:p>
                  </a:txBody>
                  <a:tcPr/>
                </a:tc>
                <a:extLst>
                  <a:ext uri="{0D108BD9-81ED-4DB2-BD59-A6C34878D82A}">
                    <a16:rowId xmlns:a16="http://schemas.microsoft.com/office/drawing/2014/main" xmlns="" val="10000"/>
                  </a:ext>
                </a:extLst>
              </a:tr>
              <a:tr h="890001">
                <a:tc>
                  <a:txBody>
                    <a:bodyPr/>
                    <a:lstStyle/>
                    <a:p>
                      <a:r>
                        <a:rPr lang="en-US" dirty="0"/>
                        <a:t>1) Curriculum Audit: Perform audit of the curriculum to ascertain the </a:t>
                      </a:r>
                      <a:r>
                        <a:rPr lang="en-US" baseline="0" dirty="0"/>
                        <a:t>alignment of the current curriculum and assessments to the NJSLS.  Identify curriculum and/or assessments that need to be created or revised.  You know what this did last school year?  40 out of 40 in the area of Curriculum and Instruction on the New Jersey Quality Single Accountability Continuum.  </a:t>
                      </a:r>
                      <a:endParaRPr lang="en-US" dirty="0"/>
                    </a:p>
                  </a:txBody>
                  <a:tcPr/>
                </a:tc>
                <a:extLst>
                  <a:ext uri="{0D108BD9-81ED-4DB2-BD59-A6C34878D82A}">
                    <a16:rowId xmlns:a16="http://schemas.microsoft.com/office/drawing/2014/main" xmlns="" val="10001"/>
                  </a:ext>
                </a:extLst>
              </a:tr>
              <a:tr h="1157001">
                <a:tc>
                  <a:txBody>
                    <a:bodyPr/>
                    <a:lstStyle/>
                    <a:p>
                      <a:r>
                        <a:rPr lang="en-US" dirty="0"/>
                        <a:t>2) Student Performance Review:  Perform a data analysis of</a:t>
                      </a:r>
                      <a:r>
                        <a:rPr lang="en-US" baseline="0" dirty="0"/>
                        <a:t> student performance on benchmark assessments from the previous school year and identify standards and strands that identify areas of deficiency.  Review instruction, benchmark assessments and other formative and summative assessments to ensure deficiencies are being addressed with effective progress monitoring and remediations.</a:t>
                      </a:r>
                      <a:endParaRPr lang="en-US" dirty="0"/>
                    </a:p>
                  </a:txBody>
                  <a:tcPr/>
                </a:tc>
                <a:extLst>
                  <a:ext uri="{0D108BD9-81ED-4DB2-BD59-A6C34878D82A}">
                    <a16:rowId xmlns:a16="http://schemas.microsoft.com/office/drawing/2014/main" xmlns="" val="10002"/>
                  </a:ext>
                </a:extLst>
              </a:tr>
              <a:tr h="890001">
                <a:tc>
                  <a:txBody>
                    <a:bodyPr/>
                    <a:lstStyle/>
                    <a:p>
                      <a:r>
                        <a:rPr lang="en-US" dirty="0"/>
                        <a:t>3) Evaluation</a:t>
                      </a:r>
                      <a:r>
                        <a:rPr lang="en-US" baseline="0" dirty="0"/>
                        <a:t> Reports of Teachers:  Review teacher observations to identify proficient areas and those needing growth, as well as to analyze the effectiveness of the administrators’ feedback and concrete suggestions.  This will assist with the professional development plan </a:t>
                      </a:r>
                      <a:endParaRPr lang="en-US" dirty="0"/>
                    </a:p>
                  </a:txBody>
                  <a:tcPr/>
                </a:tc>
                <a:extLst>
                  <a:ext uri="{0D108BD9-81ED-4DB2-BD59-A6C34878D82A}">
                    <a16:rowId xmlns:a16="http://schemas.microsoft.com/office/drawing/2014/main" xmlns="" val="10003"/>
                  </a:ext>
                </a:extLst>
              </a:tr>
              <a:tr h="1157001">
                <a:tc>
                  <a:txBody>
                    <a:bodyPr/>
                    <a:lstStyle/>
                    <a:p>
                      <a:r>
                        <a:rPr lang="en-US" dirty="0"/>
                        <a:t>4) Professional Development:</a:t>
                      </a:r>
                      <a:r>
                        <a:rPr lang="en-US" baseline="0" dirty="0"/>
                        <a:t> Evaluate professional development offered to staff at the district and school level using the following lens: a) Was the development offered based on data and a needs assessment? and b)  Did the professional development include sound instructional strategies in mathematics as well as sound practices in teaching and learning?  </a:t>
                      </a:r>
                      <a:endParaRPr lang="en-US"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130278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Professional Development for Instructional and Non-Instructional Staff</a:t>
            </a:r>
          </a:p>
        </p:txBody>
      </p:sp>
      <p:sp>
        <p:nvSpPr>
          <p:cNvPr id="3" name="Content Placeholder 2"/>
          <p:cNvSpPr>
            <a:spLocks noGrp="1"/>
          </p:cNvSpPr>
          <p:nvPr>
            <p:ph idx="1"/>
          </p:nvPr>
        </p:nvSpPr>
        <p:spPr/>
        <p:txBody>
          <a:bodyPr>
            <a:normAutofit fontScale="92500" lnSpcReduction="20000"/>
          </a:bodyPr>
          <a:lstStyle/>
          <a:p>
            <a:r>
              <a:rPr lang="en-US" b="1" dirty="0">
                <a:solidFill>
                  <a:srgbClr val="FF0000"/>
                </a:solidFill>
              </a:rPr>
              <a:t>Professional Development:   </a:t>
            </a:r>
            <a:r>
              <a:rPr lang="en-US" dirty="0"/>
              <a:t>The creation of professional development that is cutting edge and will expose teachers to pedagogy and practice paradigms that allow for the stretching of content knowledge.  In addition, it will include development on the co-teaching model in order to foster more inclusion of Special Education students in general education classes and programs.  </a:t>
            </a:r>
          </a:p>
          <a:p>
            <a:r>
              <a:rPr lang="en-US" dirty="0"/>
              <a:t>The following professional development paradigms throughout the district to ensure the instructional growth of teachers, as well as non-instructional staff members are given sound development based on data points.  The non-instructional staff members refer to but are not limited to, Child Study Team Members, Guidance Counselors, Social Workers, Secretarial, Custodial and Security Staff.  The aforementioned staff members impact Climate and Culture as well as the Academic Frameworks.   This you will see on the Professional Development Calendar for September 2</a:t>
            </a:r>
            <a:r>
              <a:rPr lang="en-US" baseline="30000" dirty="0"/>
              <a:t>nd</a:t>
            </a:r>
            <a:r>
              <a:rPr lang="en-US" dirty="0"/>
              <a:t> and 3</a:t>
            </a:r>
            <a:r>
              <a:rPr lang="en-US" baseline="30000" dirty="0"/>
              <a:t>rd</a:t>
            </a:r>
            <a:r>
              <a:rPr lang="en-US" dirty="0"/>
              <a:t>.   </a:t>
            </a:r>
          </a:p>
          <a:p>
            <a:endParaRPr lang="en-US" dirty="0"/>
          </a:p>
        </p:txBody>
      </p:sp>
    </p:spTree>
    <p:extLst>
      <p:ext uri="{BB962C8B-B14F-4D97-AF65-F5344CB8AC3E}">
        <p14:creationId xmlns:p14="http://schemas.microsoft.com/office/powerpoint/2010/main" val="2421477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Professional Development for Instructional and Non-Instructional Staff</a:t>
            </a:r>
          </a:p>
        </p:txBody>
      </p:sp>
      <p:sp>
        <p:nvSpPr>
          <p:cNvPr id="3" name="Content Placeholder 2"/>
          <p:cNvSpPr>
            <a:spLocks noGrp="1"/>
          </p:cNvSpPr>
          <p:nvPr>
            <p:ph idx="1"/>
          </p:nvPr>
        </p:nvSpPr>
        <p:spPr/>
        <p:txBody>
          <a:bodyPr>
            <a:normAutofit/>
          </a:bodyPr>
          <a:lstStyle/>
          <a:p>
            <a:r>
              <a:rPr lang="en-US" b="1" dirty="0">
                <a:solidFill>
                  <a:srgbClr val="FF0000"/>
                </a:solidFill>
              </a:rPr>
              <a:t>Focus on content: </a:t>
            </a:r>
            <a:r>
              <a:rPr lang="en-US" dirty="0"/>
              <a:t>Professional development that focuses on teaching strategies associated with specific curriculum content supports teacher learning within teachers’ classroom contexts. This element includes an intentional focus on discipline-specific curriculum development and pedagogies in areas such as mathematics, science, or literacy.</a:t>
            </a:r>
          </a:p>
          <a:p>
            <a:endParaRPr lang="en-US" dirty="0"/>
          </a:p>
        </p:txBody>
      </p:sp>
    </p:spTree>
    <p:extLst>
      <p:ext uri="{BB962C8B-B14F-4D97-AF65-F5344CB8AC3E}">
        <p14:creationId xmlns:p14="http://schemas.microsoft.com/office/powerpoint/2010/main" val="16607137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Professional Development for Instructional and Non-Instructional Staff</a:t>
            </a:r>
          </a:p>
        </p:txBody>
      </p:sp>
      <p:sp>
        <p:nvSpPr>
          <p:cNvPr id="3" name="Content Placeholder 2"/>
          <p:cNvSpPr>
            <a:spLocks noGrp="1"/>
          </p:cNvSpPr>
          <p:nvPr>
            <p:ph idx="1"/>
          </p:nvPr>
        </p:nvSpPr>
        <p:spPr/>
        <p:txBody>
          <a:bodyPr>
            <a:normAutofit/>
          </a:bodyPr>
          <a:lstStyle/>
          <a:p>
            <a:pPr lvl="0"/>
            <a:r>
              <a:rPr lang="en-US" b="1" dirty="0">
                <a:solidFill>
                  <a:srgbClr val="FF0000"/>
                </a:solidFill>
              </a:rPr>
              <a:t>Walk Through Tool</a:t>
            </a:r>
            <a:r>
              <a:rPr lang="en-US" dirty="0"/>
              <a:t>:  Will be inclusive of instructional and non-instructional supports.  The purpose is to give feedback within 48 hours of the walk through. We will continue to use the Rigor, Relevance, and Relationships walk through tool introduced in SY 2019-2020.  Aligned to the Danielson Framework, the tool incorporates the following:  Purpose, Curriculum and Pedagogy, Assessment for Student Learning Classroom Environment, and Classroom Environment and Culture.  </a:t>
            </a:r>
          </a:p>
          <a:p>
            <a:endParaRPr lang="en-US" dirty="0"/>
          </a:p>
        </p:txBody>
      </p:sp>
    </p:spTree>
    <p:extLst>
      <p:ext uri="{BB962C8B-B14F-4D97-AF65-F5344CB8AC3E}">
        <p14:creationId xmlns:p14="http://schemas.microsoft.com/office/powerpoint/2010/main" val="2756733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Virtual First Day of School Celebrations</a:t>
            </a:r>
          </a:p>
        </p:txBody>
      </p:sp>
      <p:sp>
        <p:nvSpPr>
          <p:cNvPr id="3" name="Content Placeholder 2"/>
          <p:cNvSpPr>
            <a:spLocks noGrp="1"/>
          </p:cNvSpPr>
          <p:nvPr>
            <p:ph idx="1"/>
          </p:nvPr>
        </p:nvSpPr>
        <p:spPr/>
        <p:txBody>
          <a:bodyPr/>
          <a:lstStyle/>
          <a:p>
            <a:r>
              <a:rPr lang="en-US" dirty="0"/>
              <a:t>Will take place at all schools district wide. The plan is to ensure that community stakeholders as well as parents feel part of the school infrastructure; though in a virtual space, we must continue to make school feel whole.  I am certain that these celebrations will allow staff and students to feel WHOLE! </a:t>
            </a:r>
          </a:p>
        </p:txBody>
      </p:sp>
    </p:spTree>
    <p:extLst>
      <p:ext uri="{BB962C8B-B14F-4D97-AF65-F5344CB8AC3E}">
        <p14:creationId xmlns:p14="http://schemas.microsoft.com/office/powerpoint/2010/main" val="33576899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Facilities Update </a:t>
            </a:r>
          </a:p>
        </p:txBody>
      </p:sp>
      <p:sp>
        <p:nvSpPr>
          <p:cNvPr id="3" name="Subtitle 2"/>
          <p:cNvSpPr>
            <a:spLocks noGrp="1"/>
          </p:cNvSpPr>
          <p:nvPr>
            <p:ph type="subTitle" idx="1"/>
          </p:nvPr>
        </p:nvSpPr>
        <p:spPr/>
        <p:txBody>
          <a:bodyPr/>
          <a:lstStyle/>
          <a:p>
            <a:r>
              <a:rPr lang="en-US" dirty="0"/>
              <a:t>Mr. </a:t>
            </a:r>
            <a:r>
              <a:rPr lang="en-US" dirty="0" err="1"/>
              <a:t>Adekunle</a:t>
            </a:r>
            <a:r>
              <a:rPr lang="en-US" dirty="0"/>
              <a:t> James</a:t>
            </a:r>
          </a:p>
          <a:p>
            <a:r>
              <a:rPr lang="en-US" dirty="0"/>
              <a:t>School Business Administrator</a:t>
            </a:r>
          </a:p>
          <a:p>
            <a:r>
              <a:rPr lang="en-US" dirty="0"/>
              <a:t>Superintendent’s Forum  </a:t>
            </a:r>
          </a:p>
          <a:p>
            <a:r>
              <a:rPr lang="en-US" dirty="0"/>
              <a:t>September 1, 2020</a:t>
            </a:r>
          </a:p>
          <a:p>
            <a:endParaRPr lang="en-US" dirty="0"/>
          </a:p>
        </p:txBody>
      </p:sp>
      <p:pic>
        <p:nvPicPr>
          <p:cNvPr id="4" name="Picture 3">
            <a:extLst>
              <a:ext uri="{FF2B5EF4-FFF2-40B4-BE49-F238E27FC236}">
                <a16:creationId xmlns:a16="http://schemas.microsoft.com/office/drawing/2014/main" xmlns="" id="{E9127736-66B7-4436-92B2-81A9B7E2B2A9}"/>
              </a:ext>
            </a:extLst>
          </p:cNvPr>
          <p:cNvPicPr/>
          <p:nvPr/>
        </p:nvPicPr>
        <p:blipFill rotWithShape="1">
          <a:blip r:embed="rId2" cstate="print">
            <a:extLst>
              <a:ext uri="{28A0092B-C50C-407E-A947-70E740481C1C}">
                <a14:useLocalDpi xmlns:a14="http://schemas.microsoft.com/office/drawing/2010/main" val="0"/>
              </a:ext>
            </a:extLst>
          </a:blip>
          <a:srcRect l="347" r="2057" b="2"/>
          <a:stretch/>
        </p:blipFill>
        <p:spPr bwMode="auto">
          <a:xfrm>
            <a:off x="1609220" y="3221442"/>
            <a:ext cx="2527011" cy="2167716"/>
          </a:xfrm>
          <a:prstGeom prst="rect">
            <a:avLst/>
          </a:prstGeom>
          <a:noFill/>
        </p:spPr>
      </p:pic>
    </p:spTree>
    <p:extLst>
      <p:ext uri="{BB962C8B-B14F-4D97-AF65-F5344CB8AC3E}">
        <p14:creationId xmlns:p14="http://schemas.microsoft.com/office/powerpoint/2010/main" val="39171113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se1.mm.bing.net/th?&amp;id=OIP.M3ea7ee47e62923d38bf1380490c2acbco0&amp;w=203&amp;h=164&amp;c=0&amp;pid=1.9&amp;rs=0&amp;p=0&amp;r=0">
            <a:hlinkClick r:id="rId2" tooltip="View image details"/>
            <a:extLst>
              <a:ext uri="{FF2B5EF4-FFF2-40B4-BE49-F238E27FC236}">
                <a16:creationId xmlns:a16="http://schemas.microsoft.com/office/drawing/2014/main" xmlns="" id="{D2420C91-547A-4970-B1F6-FB5654221F99}"/>
              </a:ext>
            </a:extLst>
          </p:cNvPr>
          <p:cNvPicPr>
            <a:picLocks noChangeAspect="1" noChangeArrowheads="1"/>
          </p:cNvPicPr>
          <p:nvPr/>
        </p:nvPicPr>
        <p:blipFill rotWithShape="1">
          <a:blip r:embed="rId3"/>
          <a:srcRect l="13983" r="5353" b="-1"/>
          <a:stretch/>
        </p:blipFill>
        <p:spPr bwMode="auto">
          <a:xfrm>
            <a:off x="6843739" y="2257658"/>
            <a:ext cx="3195611" cy="3161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pic>
      <p:sp>
        <p:nvSpPr>
          <p:cNvPr id="2" name="Title 1"/>
          <p:cNvSpPr>
            <a:spLocks noGrp="1"/>
          </p:cNvSpPr>
          <p:nvPr>
            <p:ph type="title"/>
          </p:nvPr>
        </p:nvSpPr>
        <p:spPr>
          <a:xfrm>
            <a:off x="2152650" y="365126"/>
            <a:ext cx="4147457" cy="1325563"/>
          </a:xfrm>
        </p:spPr>
        <p:txBody>
          <a:bodyPr>
            <a:normAutofit fontScale="90000"/>
          </a:bodyPr>
          <a:lstStyle/>
          <a:p>
            <a:pPr>
              <a:lnSpc>
                <a:spcPct val="90000"/>
              </a:lnSpc>
            </a:pPr>
            <a:r>
              <a:rPr lang="en-US"/>
              <a:t>Mission of the Business Office</a:t>
            </a:r>
          </a:p>
        </p:txBody>
      </p:sp>
      <p:sp>
        <p:nvSpPr>
          <p:cNvPr id="3" name="Content Placeholder 2"/>
          <p:cNvSpPr>
            <a:spLocks noGrp="1"/>
          </p:cNvSpPr>
          <p:nvPr>
            <p:ph idx="1"/>
          </p:nvPr>
        </p:nvSpPr>
        <p:spPr>
          <a:xfrm>
            <a:off x="2152650" y="1825625"/>
            <a:ext cx="3096127" cy="3399518"/>
          </a:xfrm>
        </p:spPr>
        <p:txBody>
          <a:bodyPr>
            <a:normAutofit lnSpcReduction="10000"/>
          </a:bodyPr>
          <a:lstStyle/>
          <a:p>
            <a:pPr marL="0" indent="0">
              <a:buNone/>
            </a:pPr>
            <a:r>
              <a:rPr lang="en-US" sz="1700" b="1"/>
              <a:t>The Business office is committed to the district’s goals of providing the necessary support for a thorough and efficient education of our most valuable investment – </a:t>
            </a:r>
            <a:r>
              <a:rPr lang="en-US" sz="1700" b="1" u="sng"/>
              <a:t>our students</a:t>
            </a:r>
            <a:r>
              <a:rPr lang="en-US" sz="1700" b="1"/>
              <a:t>.</a:t>
            </a:r>
          </a:p>
          <a:p>
            <a:pPr marL="0" indent="0">
              <a:buNone/>
            </a:pPr>
            <a:r>
              <a:rPr lang="en-US" sz="1700" b="1"/>
              <a:t>This is accomplished through effective and efficient fiscal management, providing a safe and healthy environment conducive to learning.</a:t>
            </a:r>
          </a:p>
          <a:p>
            <a:pPr marL="0" indent="0">
              <a:buNone/>
            </a:pPr>
            <a:endParaRPr lang="en-US" sz="1700"/>
          </a:p>
          <a:p>
            <a:pPr lvl="0"/>
            <a:endParaRPr lang="en-US" sz="1700"/>
          </a:p>
          <a:p>
            <a:endParaRPr lang="en-US" sz="1700"/>
          </a:p>
        </p:txBody>
      </p:sp>
    </p:spTree>
    <p:extLst>
      <p:ext uri="{BB962C8B-B14F-4D97-AF65-F5344CB8AC3E}">
        <p14:creationId xmlns:p14="http://schemas.microsoft.com/office/powerpoint/2010/main" val="4163906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Great News from 2019-2020</a:t>
            </a:r>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269999" y="1589548"/>
            <a:ext cx="9815871" cy="4746584"/>
          </a:xfrm>
          <a:prstGeom prst="rect">
            <a:avLst/>
          </a:prstGeom>
        </p:spPr>
      </p:pic>
    </p:spTree>
    <p:extLst>
      <p:ext uri="{BB962C8B-B14F-4D97-AF65-F5344CB8AC3E}">
        <p14:creationId xmlns:p14="http://schemas.microsoft.com/office/powerpoint/2010/main" val="384486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5AAABB-A667-4C39-8D11-0D63B2E315E2}"/>
              </a:ext>
            </a:extLst>
          </p:cNvPr>
          <p:cNvSpPr>
            <a:spLocks noGrp="1"/>
          </p:cNvSpPr>
          <p:nvPr>
            <p:ph type="title"/>
          </p:nvPr>
        </p:nvSpPr>
        <p:spPr>
          <a:xfrm>
            <a:off x="2152650" y="556996"/>
            <a:ext cx="7886700" cy="1133693"/>
          </a:xfrm>
        </p:spPr>
        <p:txBody>
          <a:bodyPr>
            <a:normAutofit/>
          </a:bodyPr>
          <a:lstStyle/>
          <a:p>
            <a:r>
              <a:rPr lang="en-US" sz="4500"/>
              <a:t>Table of Contents</a:t>
            </a:r>
          </a:p>
        </p:txBody>
      </p:sp>
      <p:graphicFrame>
        <p:nvGraphicFramePr>
          <p:cNvPr id="26" name="Content Placeholder 3">
            <a:extLst>
              <a:ext uri="{FF2B5EF4-FFF2-40B4-BE49-F238E27FC236}">
                <a16:creationId xmlns:a16="http://schemas.microsoft.com/office/drawing/2014/main" xmlns="" id="{930102D2-42C6-4C5D-AB84-C70CE1EB7D2C}"/>
              </a:ext>
            </a:extLst>
          </p:cNvPr>
          <p:cNvGraphicFramePr>
            <a:graphicFrameLocks noGrp="1"/>
          </p:cNvGraphicFramePr>
          <p:nvPr>
            <p:ph idx="1"/>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55770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4510" y="685800"/>
          <a:ext cx="8127230" cy="5509680"/>
        </p:xfrm>
        <a:graphic>
          <a:graphicData uri="http://schemas.openxmlformats.org/drawingml/2006/table">
            <a:tbl>
              <a:tblPr firstRow="1" bandRow="1">
                <a:tableStyleId>{21E4AEA4-8DFA-4A89-87EB-49C32662AFE0}</a:tableStyleId>
              </a:tblPr>
              <a:tblGrid>
                <a:gridCol w="451811">
                  <a:extLst>
                    <a:ext uri="{9D8B030D-6E8A-4147-A177-3AD203B41FA5}">
                      <a16:colId xmlns:a16="http://schemas.microsoft.com/office/drawing/2014/main" xmlns="" val="20000"/>
                    </a:ext>
                  </a:extLst>
                </a:gridCol>
                <a:gridCol w="3057237">
                  <a:extLst>
                    <a:ext uri="{9D8B030D-6E8A-4147-A177-3AD203B41FA5}">
                      <a16:colId xmlns:a16="http://schemas.microsoft.com/office/drawing/2014/main" xmlns="" val="20001"/>
                    </a:ext>
                  </a:extLst>
                </a:gridCol>
                <a:gridCol w="665164">
                  <a:extLst>
                    <a:ext uri="{9D8B030D-6E8A-4147-A177-3AD203B41FA5}">
                      <a16:colId xmlns:a16="http://schemas.microsoft.com/office/drawing/2014/main" xmlns="" val="20002"/>
                    </a:ext>
                  </a:extLst>
                </a:gridCol>
                <a:gridCol w="775709">
                  <a:extLst>
                    <a:ext uri="{9D8B030D-6E8A-4147-A177-3AD203B41FA5}">
                      <a16:colId xmlns:a16="http://schemas.microsoft.com/office/drawing/2014/main" xmlns="" val="20003"/>
                    </a:ext>
                  </a:extLst>
                </a:gridCol>
                <a:gridCol w="1246909">
                  <a:extLst>
                    <a:ext uri="{9D8B030D-6E8A-4147-A177-3AD203B41FA5}">
                      <a16:colId xmlns:a16="http://schemas.microsoft.com/office/drawing/2014/main" xmlns="" val="20004"/>
                    </a:ext>
                  </a:extLst>
                </a:gridCol>
                <a:gridCol w="793601">
                  <a:extLst>
                    <a:ext uri="{9D8B030D-6E8A-4147-A177-3AD203B41FA5}">
                      <a16:colId xmlns:a16="http://schemas.microsoft.com/office/drawing/2014/main" xmlns="" val="20005"/>
                    </a:ext>
                  </a:extLst>
                </a:gridCol>
                <a:gridCol w="1136799">
                  <a:extLst>
                    <a:ext uri="{9D8B030D-6E8A-4147-A177-3AD203B41FA5}">
                      <a16:colId xmlns:a16="http://schemas.microsoft.com/office/drawing/2014/main" xmlns="" val="20006"/>
                    </a:ext>
                  </a:extLst>
                </a:gridCol>
              </a:tblGrid>
              <a:tr h="344355">
                <a:tc>
                  <a:txBody>
                    <a:bodyPr/>
                    <a:lstStyle/>
                    <a:p>
                      <a:endParaRPr lang="en-US" sz="1600" b="0" dirty="0">
                        <a:ln>
                          <a:noFill/>
                        </a:ln>
                        <a:solidFill>
                          <a:sysClr val="windowText" lastClr="000000"/>
                        </a:solidFill>
                        <a:latin typeface="Arial" panose="020B0604020202020204" pitchFamily="34" charset="0"/>
                        <a:cs typeface="Arial" panose="020B0604020202020204" pitchFamily="34" charset="0"/>
                      </a:endParaRPr>
                    </a:p>
                  </a:txBody>
                  <a:tcPr>
                    <a:noFill/>
                  </a:tcPr>
                </a:tc>
                <a:tc>
                  <a:txBody>
                    <a:bodyPr/>
                    <a:lstStyle/>
                    <a:p>
                      <a:endParaRPr lang="en-US" sz="1600" b="0" dirty="0">
                        <a:ln>
                          <a:noFill/>
                        </a:ln>
                        <a:solidFill>
                          <a:sysClr val="windowText" lastClr="000000"/>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solidFill>
                            <a:sysClr val="windowText" lastClr="000000"/>
                          </a:solidFill>
                          <a:latin typeface="Arial" panose="020B0604020202020204" pitchFamily="34" charset="0"/>
                          <a:cs typeface="Arial" panose="020B0604020202020204" pitchFamily="34" charset="0"/>
                        </a:rPr>
                        <a:t>Qty.</a:t>
                      </a:r>
                      <a:endParaRPr lang="en-US" sz="1600" b="0" dirty="0">
                        <a:ln>
                          <a:noFill/>
                        </a:ln>
                        <a:solidFill>
                          <a:sysClr val="windowText" lastClr="000000"/>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solidFill>
                            <a:sysClr val="windowText" lastClr="000000"/>
                          </a:solidFill>
                          <a:latin typeface="Arial" panose="020B0604020202020204" pitchFamily="34" charset="0"/>
                          <a:cs typeface="Arial" panose="020B0604020202020204" pitchFamily="34" charset="0"/>
                        </a:rPr>
                        <a:t>Occ.</a:t>
                      </a:r>
                      <a:endParaRPr lang="en-US" sz="1600" b="0" dirty="0">
                        <a:ln>
                          <a:noFill/>
                        </a:ln>
                        <a:solidFill>
                          <a:sysClr val="windowText" lastClr="000000"/>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solidFill>
                            <a:sysClr val="windowText" lastClr="000000"/>
                          </a:solidFill>
                          <a:latin typeface="Arial" panose="020B0604020202020204" pitchFamily="34" charset="0"/>
                          <a:cs typeface="Arial" panose="020B0604020202020204" pitchFamily="34" charset="0"/>
                        </a:rPr>
                        <a:t>Total Occ.</a:t>
                      </a:r>
                      <a:endParaRPr lang="en-US" sz="1600" b="0" dirty="0">
                        <a:ln>
                          <a:noFill/>
                        </a:ln>
                        <a:solidFill>
                          <a:sysClr val="windowText" lastClr="000000"/>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solidFill>
                            <a:sysClr val="windowText" lastClr="000000"/>
                          </a:solidFill>
                          <a:latin typeface="Arial" panose="020B0604020202020204" pitchFamily="34" charset="0"/>
                          <a:cs typeface="Arial" panose="020B0604020202020204" pitchFamily="34" charset="0"/>
                        </a:rPr>
                        <a:t>SF</a:t>
                      </a:r>
                      <a:endParaRPr lang="en-US" sz="1600" b="0" dirty="0">
                        <a:ln>
                          <a:noFill/>
                        </a:ln>
                        <a:solidFill>
                          <a:sysClr val="windowText" lastClr="000000"/>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solidFill>
                            <a:sysClr val="windowText" lastClr="000000"/>
                          </a:solidFill>
                          <a:latin typeface="Arial" panose="020B0604020202020204" pitchFamily="34" charset="0"/>
                          <a:cs typeface="Arial" panose="020B0604020202020204" pitchFamily="34" charset="0"/>
                        </a:rPr>
                        <a:t>Total</a:t>
                      </a:r>
                      <a:r>
                        <a:rPr lang="en-US" sz="1600" baseline="0" dirty="0">
                          <a:ln>
                            <a:noFill/>
                          </a:ln>
                          <a:solidFill>
                            <a:sysClr val="windowText" lastClr="000000"/>
                          </a:solidFill>
                          <a:latin typeface="Arial" panose="020B0604020202020204" pitchFamily="34" charset="0"/>
                          <a:cs typeface="Arial" panose="020B0604020202020204" pitchFamily="34" charset="0"/>
                        </a:rPr>
                        <a:t> SF</a:t>
                      </a:r>
                      <a:endParaRPr lang="en-US" sz="1600" b="0" dirty="0">
                        <a:ln>
                          <a:noFill/>
                        </a:ln>
                        <a:solidFill>
                          <a:sysClr val="windowText" lastClr="000000"/>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xmlns="" val="10000"/>
                  </a:ext>
                </a:extLst>
              </a:tr>
              <a:tr h="344355">
                <a:tc>
                  <a:txBody>
                    <a:bodyPr/>
                    <a:lstStyle/>
                    <a:p>
                      <a:endParaRPr lang="en-US" sz="1600" b="0" dirty="0">
                        <a:ln>
                          <a:noFill/>
                        </a:ln>
                        <a:solidFill>
                          <a:schemeClr val="tx1"/>
                        </a:solidFill>
                        <a:latin typeface="Arial" panose="020B0604020202020204" pitchFamily="34" charset="0"/>
                        <a:cs typeface="Arial" panose="020B0604020202020204" pitchFamily="34" charset="0"/>
                      </a:endParaRPr>
                    </a:p>
                  </a:txBody>
                  <a:tcPr>
                    <a:solidFill>
                      <a:srgbClr val="CCE8EE"/>
                    </a:solidFill>
                  </a:tcPr>
                </a:tc>
                <a:tc>
                  <a:txBody>
                    <a:bodyPr/>
                    <a:lstStyle/>
                    <a:p>
                      <a:r>
                        <a:rPr lang="en-US" sz="1600" dirty="0">
                          <a:ln>
                            <a:noFill/>
                          </a:ln>
                          <a:latin typeface="Arial" panose="020B0604020202020204" pitchFamily="34" charset="0"/>
                          <a:cs typeface="Arial" panose="020B0604020202020204" pitchFamily="34" charset="0"/>
                        </a:rPr>
                        <a:t>General Classrooms</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15</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24</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360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latin typeface="Arial" panose="020B0604020202020204" pitchFamily="34" charset="0"/>
                          <a:cs typeface="Arial" panose="020B0604020202020204" pitchFamily="34" charset="0"/>
                        </a:rPr>
                        <a:t>750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latin typeface="Arial" panose="020B0604020202020204" pitchFamily="34" charset="0"/>
                          <a:cs typeface="Arial" panose="020B0604020202020204" pitchFamily="34" charset="0"/>
                        </a:rPr>
                        <a:t>11,250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xmlns="" val="10001"/>
                  </a:ext>
                </a:extLst>
              </a:tr>
              <a:tr h="344355">
                <a:tc>
                  <a:txBody>
                    <a:bodyPr/>
                    <a:lstStyle/>
                    <a:p>
                      <a:endParaRPr lang="en-US" sz="1600" b="0" dirty="0">
                        <a:ln>
                          <a:noFill/>
                        </a:ln>
                        <a:solidFill>
                          <a:schemeClr val="tx1"/>
                        </a:solidFill>
                        <a:latin typeface="Arial" panose="020B0604020202020204" pitchFamily="34" charset="0"/>
                        <a:cs typeface="Arial" panose="020B0604020202020204" pitchFamily="34" charset="0"/>
                      </a:endParaRPr>
                    </a:p>
                  </a:txBody>
                  <a:tcPr>
                    <a:solidFill>
                      <a:srgbClr val="FFAEAE"/>
                    </a:solidFill>
                  </a:tcPr>
                </a:tc>
                <a:tc>
                  <a:txBody>
                    <a:bodyPr/>
                    <a:lstStyle/>
                    <a:p>
                      <a:r>
                        <a:rPr lang="en-US" sz="1600" dirty="0">
                          <a:ln>
                            <a:noFill/>
                          </a:ln>
                          <a:latin typeface="Arial" panose="020B0604020202020204" pitchFamily="34" charset="0"/>
                          <a:cs typeface="Arial" panose="020B0604020202020204" pitchFamily="34" charset="0"/>
                        </a:rPr>
                        <a:t>Art Classrooms</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3</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24</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72</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latin typeface="Arial" panose="020B0604020202020204" pitchFamily="34" charset="0"/>
                          <a:cs typeface="Arial" panose="020B0604020202020204" pitchFamily="34" charset="0"/>
                        </a:rPr>
                        <a:t>1,250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latin typeface="Arial" panose="020B0604020202020204" pitchFamily="34" charset="0"/>
                          <a:cs typeface="Arial" panose="020B0604020202020204" pitchFamily="34" charset="0"/>
                        </a:rPr>
                        <a:t>3,750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xmlns="" val="10002"/>
                  </a:ext>
                </a:extLst>
              </a:tr>
              <a:tr h="344355">
                <a:tc>
                  <a:txBody>
                    <a:bodyPr/>
                    <a:lstStyle/>
                    <a:p>
                      <a:endParaRPr lang="en-US" sz="1600" b="0" dirty="0">
                        <a:ln>
                          <a:noFill/>
                        </a:ln>
                        <a:solidFill>
                          <a:schemeClr val="tx1"/>
                        </a:solidFill>
                        <a:latin typeface="Arial" panose="020B0604020202020204" pitchFamily="34" charset="0"/>
                        <a:cs typeface="Arial" panose="020B0604020202020204" pitchFamily="34" charset="0"/>
                      </a:endParaRPr>
                    </a:p>
                  </a:txBody>
                  <a:tcPr>
                    <a:solidFill>
                      <a:srgbClr val="FFAEAE"/>
                    </a:solidFill>
                  </a:tcPr>
                </a:tc>
                <a:tc>
                  <a:txBody>
                    <a:bodyPr/>
                    <a:lstStyle/>
                    <a:p>
                      <a:r>
                        <a:rPr lang="en-US" sz="1600" dirty="0">
                          <a:ln>
                            <a:noFill/>
                          </a:ln>
                          <a:latin typeface="Arial" panose="020B0604020202020204" pitchFamily="34" charset="0"/>
                          <a:cs typeface="Arial" panose="020B0604020202020204" pitchFamily="34" charset="0"/>
                        </a:rPr>
                        <a:t>Drama Classroom</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1</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24</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24</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latin typeface="Arial" panose="020B0604020202020204" pitchFamily="34" charset="0"/>
                          <a:cs typeface="Arial" panose="020B0604020202020204" pitchFamily="34" charset="0"/>
                        </a:rPr>
                        <a:t>1,200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latin typeface="Arial" panose="020B0604020202020204" pitchFamily="34" charset="0"/>
                          <a:cs typeface="Arial" panose="020B0604020202020204" pitchFamily="34" charset="0"/>
                        </a:rPr>
                        <a:t>1,200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xmlns="" val="10003"/>
                  </a:ext>
                </a:extLst>
              </a:tr>
              <a:tr h="344355">
                <a:tc>
                  <a:txBody>
                    <a:bodyPr/>
                    <a:lstStyle/>
                    <a:p>
                      <a:endParaRPr lang="en-US" sz="1600" b="0" dirty="0">
                        <a:ln>
                          <a:noFill/>
                        </a:ln>
                        <a:solidFill>
                          <a:schemeClr val="tx1"/>
                        </a:solidFill>
                        <a:latin typeface="Arial" panose="020B0604020202020204" pitchFamily="34" charset="0"/>
                        <a:cs typeface="Arial" panose="020B0604020202020204" pitchFamily="34" charset="0"/>
                      </a:endParaRPr>
                    </a:p>
                  </a:txBody>
                  <a:tcPr>
                    <a:solidFill>
                      <a:srgbClr val="CCE8EE"/>
                    </a:solidFill>
                  </a:tcPr>
                </a:tc>
                <a:tc>
                  <a:txBody>
                    <a:bodyPr/>
                    <a:lstStyle/>
                    <a:p>
                      <a:r>
                        <a:rPr lang="en-US" sz="1600" dirty="0">
                          <a:ln>
                            <a:noFill/>
                          </a:ln>
                          <a:latin typeface="Arial" panose="020B0604020202020204" pitchFamily="34" charset="0"/>
                          <a:cs typeface="Arial" panose="020B0604020202020204" pitchFamily="34" charset="0"/>
                        </a:rPr>
                        <a:t>Technology Lab</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2</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24</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48</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latin typeface="Arial" panose="020B0604020202020204" pitchFamily="34" charset="0"/>
                          <a:cs typeface="Arial" panose="020B0604020202020204" pitchFamily="34" charset="0"/>
                        </a:rPr>
                        <a:t>1,600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latin typeface="Arial" panose="020B0604020202020204" pitchFamily="34" charset="0"/>
                          <a:cs typeface="Arial" panose="020B0604020202020204" pitchFamily="34" charset="0"/>
                        </a:rPr>
                        <a:t>3,200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xmlns="" val="10004"/>
                  </a:ext>
                </a:extLst>
              </a:tr>
              <a:tr h="344355">
                <a:tc>
                  <a:txBody>
                    <a:bodyPr/>
                    <a:lstStyle/>
                    <a:p>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solidFill>
                      <a:srgbClr val="CCE8EE"/>
                    </a:solidFill>
                  </a:tcPr>
                </a:tc>
                <a:tc>
                  <a:txBody>
                    <a:bodyPr/>
                    <a:lstStyle/>
                    <a:p>
                      <a:r>
                        <a:rPr lang="en-US" sz="1600" dirty="0">
                          <a:ln>
                            <a:noFill/>
                          </a:ln>
                          <a:latin typeface="Arial" panose="020B0604020202020204" pitchFamily="34" charset="0"/>
                          <a:cs typeface="Arial" panose="020B0604020202020204" pitchFamily="34" charset="0"/>
                        </a:rPr>
                        <a:t>Robotics Lab</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1</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24</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24</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latin typeface="Arial" panose="020B0604020202020204" pitchFamily="34" charset="0"/>
                          <a:cs typeface="Arial" panose="020B0604020202020204" pitchFamily="34" charset="0"/>
                        </a:rPr>
                        <a:t>1,600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latin typeface="Arial" panose="020B0604020202020204" pitchFamily="34" charset="0"/>
                          <a:cs typeface="Arial" panose="020B0604020202020204" pitchFamily="34" charset="0"/>
                        </a:rPr>
                        <a:t>1,600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xmlns="" val="10005"/>
                  </a:ext>
                </a:extLst>
              </a:tr>
              <a:tr h="344355">
                <a:tc>
                  <a:txBody>
                    <a:bodyPr/>
                    <a:lstStyle/>
                    <a:p>
                      <a:endParaRPr lang="en-US" sz="1600" b="0"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rgbClr val="FFB366"/>
                    </a:solidFill>
                  </a:tcPr>
                </a:tc>
                <a:tc>
                  <a:txBody>
                    <a:bodyPr/>
                    <a:lstStyle/>
                    <a:p>
                      <a:r>
                        <a:rPr lang="en-US" sz="1600" dirty="0">
                          <a:ln>
                            <a:noFill/>
                          </a:ln>
                          <a:latin typeface="Arial" panose="020B0604020202020204" pitchFamily="34" charset="0"/>
                          <a:cs typeface="Arial" panose="020B0604020202020204" pitchFamily="34" charset="0"/>
                        </a:rPr>
                        <a:t>Auxiliary Gym</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1</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48</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48</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latin typeface="Arial" panose="020B0604020202020204" pitchFamily="34" charset="0"/>
                          <a:cs typeface="Arial" panose="020B0604020202020204" pitchFamily="34" charset="0"/>
                        </a:rPr>
                        <a:t>5,200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latin typeface="Arial" panose="020B0604020202020204" pitchFamily="34" charset="0"/>
                          <a:cs typeface="Arial" panose="020B0604020202020204" pitchFamily="34" charset="0"/>
                        </a:rPr>
                        <a:t>5,200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xmlns="" val="10006"/>
                  </a:ext>
                </a:extLst>
              </a:tr>
              <a:tr h="344355">
                <a:tc>
                  <a:txBody>
                    <a:bodyPr/>
                    <a:lstStyle/>
                    <a:p>
                      <a:endParaRPr lang="en-US" sz="1600" b="0" dirty="0">
                        <a:ln>
                          <a:noFill/>
                        </a:ln>
                        <a:solidFill>
                          <a:schemeClr val="tx1"/>
                        </a:solidFill>
                        <a:latin typeface="Arial" panose="020B0604020202020204" pitchFamily="34" charset="0"/>
                        <a:cs typeface="Arial" panose="020B0604020202020204" pitchFamily="34" charset="0"/>
                      </a:endParaRPr>
                    </a:p>
                  </a:txBody>
                  <a:tcPr>
                    <a:solidFill>
                      <a:srgbClr val="A4C2E8"/>
                    </a:solidFill>
                  </a:tcPr>
                </a:tc>
                <a:tc>
                  <a:txBody>
                    <a:bodyPr/>
                    <a:lstStyle/>
                    <a:p>
                      <a:r>
                        <a:rPr lang="en-US" sz="1600" dirty="0">
                          <a:ln>
                            <a:noFill/>
                          </a:ln>
                          <a:latin typeface="Arial" panose="020B0604020202020204" pitchFamily="34" charset="0"/>
                          <a:cs typeface="Arial" panose="020B0604020202020204" pitchFamily="34" charset="0"/>
                        </a:rPr>
                        <a:t>Media</a:t>
                      </a:r>
                      <a:r>
                        <a:rPr lang="en-US" sz="1600" baseline="0" dirty="0">
                          <a:ln>
                            <a:noFill/>
                          </a:ln>
                          <a:latin typeface="Arial" panose="020B0604020202020204" pitchFamily="34" charset="0"/>
                          <a:cs typeface="Arial" panose="020B0604020202020204" pitchFamily="34" charset="0"/>
                        </a:rPr>
                        <a:t> Center</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1</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600" dirty="0">
                          <a:ln>
                            <a:noFill/>
                          </a:ln>
                          <a:latin typeface="Arial" panose="020B0604020202020204" pitchFamily="34" charset="0"/>
                          <a:cs typeface="Arial" panose="020B0604020202020204" pitchFamily="34" charset="0"/>
                        </a:rPr>
                        <a:t>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latin typeface="Arial" panose="020B0604020202020204" pitchFamily="34" charset="0"/>
                          <a:cs typeface="Arial" panose="020B0604020202020204" pitchFamily="34" charset="0"/>
                        </a:rPr>
                        <a:t>5,000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latin typeface="Arial" panose="020B0604020202020204" pitchFamily="34" charset="0"/>
                          <a:cs typeface="Arial" panose="020B0604020202020204" pitchFamily="34" charset="0"/>
                        </a:rPr>
                        <a:t>5,000</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xmlns="" val="10007"/>
                  </a:ext>
                </a:extLst>
              </a:tr>
              <a:tr h="344355">
                <a:tc>
                  <a:txBody>
                    <a:bodyPr/>
                    <a:lstStyle/>
                    <a:p>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393FF"/>
                    </a:solidFill>
                  </a:tcPr>
                </a:tc>
                <a:tc>
                  <a:txBody>
                    <a:bodyPr/>
                    <a:lstStyle/>
                    <a:p>
                      <a:r>
                        <a:rPr lang="en-US" sz="1600" dirty="0">
                          <a:ln>
                            <a:noFill/>
                          </a:ln>
                          <a:latin typeface="Arial" panose="020B0604020202020204" pitchFamily="34" charset="0"/>
                          <a:cs typeface="Arial" panose="020B0604020202020204" pitchFamily="34" charset="0"/>
                        </a:rPr>
                        <a:t>Remot</a:t>
                      </a:r>
                      <a:r>
                        <a:rPr lang="en-US" sz="1600" baseline="0" dirty="0">
                          <a:ln>
                            <a:noFill/>
                          </a:ln>
                          <a:latin typeface="Arial" panose="020B0604020202020204" pitchFamily="34" charset="0"/>
                          <a:cs typeface="Arial" panose="020B0604020202020204" pitchFamily="34" charset="0"/>
                        </a:rPr>
                        <a:t>e Admin. Office</a:t>
                      </a: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ctr"/>
                      <a:r>
                        <a:rPr lang="en-US" sz="1600" dirty="0">
                          <a:ln>
                            <a:noFill/>
                          </a:ln>
                          <a:latin typeface="Arial" panose="020B0604020202020204" pitchFamily="34" charset="0"/>
                          <a:cs typeface="Arial" panose="020B0604020202020204" pitchFamily="34" charset="0"/>
                        </a:rPr>
                        <a:t>2</a:t>
                      </a: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ctr"/>
                      <a:r>
                        <a:rPr lang="en-US" sz="1600" dirty="0">
                          <a:ln>
                            <a:noFill/>
                          </a:ln>
                          <a:latin typeface="Arial" panose="020B0604020202020204" pitchFamily="34" charset="0"/>
                          <a:cs typeface="Arial" panose="020B0604020202020204" pitchFamily="34" charset="0"/>
                        </a:rPr>
                        <a:t>0</a:t>
                      </a: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ctr"/>
                      <a:r>
                        <a:rPr lang="en-US" sz="1600" dirty="0">
                          <a:ln>
                            <a:noFill/>
                          </a:ln>
                          <a:latin typeface="Arial" panose="020B0604020202020204" pitchFamily="34" charset="0"/>
                          <a:cs typeface="Arial" panose="020B0604020202020204" pitchFamily="34" charset="0"/>
                        </a:rPr>
                        <a:t>0</a:t>
                      </a: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r"/>
                      <a:r>
                        <a:rPr lang="en-US" sz="1600" dirty="0">
                          <a:ln>
                            <a:noFill/>
                          </a:ln>
                          <a:latin typeface="Arial" panose="020B0604020202020204" pitchFamily="34" charset="0"/>
                          <a:cs typeface="Arial" panose="020B0604020202020204" pitchFamily="34" charset="0"/>
                        </a:rPr>
                        <a:t>150</a:t>
                      </a: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r"/>
                      <a:r>
                        <a:rPr lang="en-US" sz="1600" dirty="0">
                          <a:ln>
                            <a:noFill/>
                          </a:ln>
                          <a:latin typeface="Arial" panose="020B0604020202020204" pitchFamily="34" charset="0"/>
                          <a:cs typeface="Arial" panose="020B0604020202020204" pitchFamily="34" charset="0"/>
                        </a:rPr>
                        <a:t>300</a:t>
                      </a: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344355">
                <a:tc>
                  <a:txBody>
                    <a:bodyPr/>
                    <a:lstStyle/>
                    <a:p>
                      <a:endParaRPr lang="en-US" sz="1600" b="1"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a:txBody>
                    <a:bodyPr/>
                    <a:lstStyle/>
                    <a:p>
                      <a:r>
                        <a:rPr lang="en-US" sz="1600" b="1" dirty="0">
                          <a:ln>
                            <a:noFill/>
                          </a:ln>
                          <a:latin typeface="Arial" panose="020B0604020202020204" pitchFamily="34" charset="0"/>
                          <a:cs typeface="Arial" panose="020B0604020202020204" pitchFamily="34" charset="0"/>
                        </a:rPr>
                        <a:t>Total Net SF</a:t>
                      </a:r>
                      <a:endParaRPr lang="en-US" sz="1600" b="1"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sz="1600" b="1"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sz="1600" b="1"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sz="1600" b="1"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sz="1600" b="1"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a:txBody>
                    <a:bodyPr/>
                    <a:lstStyle/>
                    <a:p>
                      <a:pPr algn="r"/>
                      <a:r>
                        <a:rPr lang="en-US" sz="1600" b="1" dirty="0">
                          <a:ln>
                            <a:noFill/>
                          </a:ln>
                          <a:latin typeface="Arial" panose="020B0604020202020204" pitchFamily="34" charset="0"/>
                          <a:cs typeface="Arial" panose="020B0604020202020204" pitchFamily="34" charset="0"/>
                        </a:rPr>
                        <a:t>31,500</a:t>
                      </a:r>
                      <a:endParaRPr lang="en-US" sz="1600" b="1"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xmlns="" val="10011"/>
                  </a:ext>
                </a:extLst>
              </a:tr>
              <a:tr h="344355">
                <a:tc>
                  <a:txBody>
                    <a:bodyPr/>
                    <a:lstStyle/>
                    <a:p>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50945867"/>
                  </a:ext>
                </a:extLst>
              </a:tr>
              <a:tr h="344355">
                <a:tc>
                  <a:txBody>
                    <a:bodyPr/>
                    <a:lstStyle/>
                    <a:p>
                      <a:endParaRPr lang="en-US" sz="1600" b="0"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rgbClr val="FFF585"/>
                    </a:solidFill>
                  </a:tcPr>
                </a:tc>
                <a:tc>
                  <a:txBody>
                    <a:bodyPr/>
                    <a:lstStyle/>
                    <a:p>
                      <a:r>
                        <a:rPr lang="en-US" sz="1600" b="0" dirty="0">
                          <a:ln>
                            <a:noFill/>
                          </a:ln>
                          <a:solidFill>
                            <a:schemeClr val="tx1"/>
                          </a:solidFill>
                          <a:latin typeface="Arial" panose="020B0604020202020204" pitchFamily="34" charset="0"/>
                          <a:cs typeface="Arial" panose="020B0604020202020204" pitchFamily="34" charset="0"/>
                        </a:rPr>
                        <a:t>Circulation</a:t>
                      </a:r>
                    </a:p>
                  </a:txBody>
                  <a:tcPr>
                    <a:lnT w="12700" cap="flat" cmpd="sng" algn="ctr">
                      <a:solidFill>
                        <a:schemeClr val="tx1"/>
                      </a:solidFill>
                      <a:prstDash val="solid"/>
                      <a:round/>
                      <a:headEnd type="none" w="med" len="med"/>
                      <a:tailEnd type="none" w="med" len="med"/>
                    </a:lnT>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a:txBody>
                    <a:bodyPr/>
                    <a:lstStyle/>
                    <a:p>
                      <a:pPr algn="r"/>
                      <a:endParaRPr lang="en-US" sz="1600" b="0"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xmlns="" val="344942549"/>
                  </a:ext>
                </a:extLst>
              </a:tr>
              <a:tr h="344355">
                <a:tc>
                  <a:txBody>
                    <a:bodyPr/>
                    <a:lstStyle/>
                    <a:p>
                      <a:endParaRPr lang="en-US" sz="1600" b="0" dirty="0">
                        <a:ln>
                          <a:noFill/>
                        </a:ln>
                        <a:solidFill>
                          <a:schemeClr val="tx1"/>
                        </a:solidFill>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en-US" sz="1600" b="0" dirty="0">
                          <a:ln>
                            <a:noFill/>
                          </a:ln>
                          <a:solidFill>
                            <a:schemeClr val="tx1"/>
                          </a:solidFill>
                          <a:latin typeface="Arial" panose="020B0604020202020204" pitchFamily="34" charset="0"/>
                          <a:cs typeface="Arial" panose="020B0604020202020204" pitchFamily="34" charset="0"/>
                        </a:rPr>
                        <a:t>Support Spaces</a:t>
                      </a:r>
                    </a:p>
                  </a:txBody>
                  <a:tcPr>
                    <a:lnB w="12700" cmpd="sng">
                      <a:noFill/>
                    </a:lnB>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xmlns="" val="3727368124"/>
                  </a:ext>
                </a:extLst>
              </a:tr>
              <a:tr h="344355">
                <a:tc>
                  <a:txBody>
                    <a:bodyPr/>
                    <a:lstStyle/>
                    <a:p>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r>
                        <a:rPr lang="en-US" sz="1600" dirty="0">
                          <a:ln>
                            <a:noFill/>
                          </a:ln>
                          <a:latin typeface="Arial" panose="020B0604020202020204" pitchFamily="34" charset="0"/>
                          <a:cs typeface="Arial" panose="020B0604020202020204" pitchFamily="34" charset="0"/>
                        </a:rPr>
                        <a:t>Grossing Factor</a:t>
                      </a:r>
                      <a:endParaRPr lang="en-US" sz="1600" b="0" dirty="0">
                        <a:ln>
                          <a:noFill/>
                        </a:ln>
                        <a:solidFill>
                          <a:schemeClr val="tx1"/>
                        </a:solidFill>
                        <a:latin typeface="Arial" panose="020B0604020202020204" pitchFamily="34" charset="0"/>
                        <a:cs typeface="Arial" panose="020B0604020202020204" pitchFamily="34" charset="0"/>
                      </a:endParaRPr>
                    </a:p>
                  </a:txBody>
                  <a:tcPr>
                    <a:lnT w="12700" cmpd="sng">
                      <a:noFill/>
                    </a:lnT>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r"/>
                      <a:r>
                        <a:rPr lang="en-US" sz="1600" dirty="0">
                          <a:ln>
                            <a:noFill/>
                          </a:ln>
                          <a:latin typeface="Arial" panose="020B0604020202020204" pitchFamily="34" charset="0"/>
                          <a:cs typeface="Arial" panose="020B0604020202020204" pitchFamily="34" charset="0"/>
                        </a:rPr>
                        <a:t>1.55</a:t>
                      </a: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xmlns="" val="10012"/>
                  </a:ext>
                </a:extLst>
              </a:tr>
              <a:tr h="344355">
                <a:tc>
                  <a:txBody>
                    <a:bodyPr/>
                    <a:lstStyle/>
                    <a:p>
                      <a:endParaRPr lang="en-US" sz="1600" b="1"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r>
                        <a:rPr lang="en-US" sz="1600" b="0" dirty="0">
                          <a:ln>
                            <a:noFill/>
                          </a:ln>
                          <a:latin typeface="Arial" panose="020B0604020202020204" pitchFamily="34" charset="0"/>
                          <a:cs typeface="Arial" panose="020B0604020202020204" pitchFamily="34" charset="0"/>
                        </a:rPr>
                        <a:t>Total Grossing Factor SF</a:t>
                      </a: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r"/>
                      <a:r>
                        <a:rPr lang="en-US" sz="1600" b="0" dirty="0">
                          <a:ln>
                            <a:noFill/>
                          </a:ln>
                          <a:latin typeface="Arial" panose="020B0604020202020204" pitchFamily="34" charset="0"/>
                          <a:cs typeface="Arial" panose="020B0604020202020204" pitchFamily="34" charset="0"/>
                        </a:rPr>
                        <a:t>17,325</a:t>
                      </a:r>
                      <a:endParaRPr lang="en-US" sz="1600" b="0" dirty="0">
                        <a:ln>
                          <a:noFill/>
                        </a:ln>
                        <a:solidFill>
                          <a:schemeClr val="tx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344355">
                <a:tc>
                  <a:txBody>
                    <a:bodyPr/>
                    <a:lstStyle/>
                    <a:p>
                      <a:endParaRPr lang="en-US" sz="1600" b="0"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gridSpan="3">
                  <a:txBody>
                    <a:bodyPr/>
                    <a:lstStyle/>
                    <a:p>
                      <a:r>
                        <a:rPr lang="en-US" sz="1600" b="1" dirty="0">
                          <a:ln>
                            <a:noFill/>
                          </a:ln>
                          <a:latin typeface="Arial" panose="020B0604020202020204" pitchFamily="34" charset="0"/>
                          <a:cs typeface="Arial" panose="020B0604020202020204" pitchFamily="34" charset="0"/>
                        </a:rPr>
                        <a:t>Total Gross SF</a:t>
                      </a:r>
                      <a:endParaRPr lang="en-US" sz="1600" b="1"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hMerge="1">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hMerge="1">
                  <a:txBody>
                    <a:bodyPr/>
                    <a:lstStyle/>
                    <a:p>
                      <a:pPr algn="ctr"/>
                      <a:endParaRPr lang="en-US" sz="1600" b="0"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endParaRPr lang="en-US" sz="1600" b="1"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sz="1600" b="1"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a:txBody>
                    <a:bodyPr/>
                    <a:lstStyle/>
                    <a:p>
                      <a:pPr algn="r"/>
                      <a:r>
                        <a:rPr lang="en-US" sz="1600" b="1" dirty="0">
                          <a:ln>
                            <a:noFill/>
                          </a:ln>
                          <a:latin typeface="Arial" panose="020B0604020202020204" pitchFamily="34" charset="0"/>
                          <a:cs typeface="Arial" panose="020B0604020202020204" pitchFamily="34" charset="0"/>
                        </a:rPr>
                        <a:t>48,825</a:t>
                      </a:r>
                      <a:endParaRPr lang="en-US" sz="1600" b="1" dirty="0">
                        <a:ln>
                          <a:noFill/>
                        </a:ln>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xmlns="" val="10014"/>
                  </a:ext>
                </a:extLst>
              </a:tr>
            </a:tbl>
          </a:graphicData>
        </a:graphic>
      </p:graphicFrame>
      <p:sp>
        <p:nvSpPr>
          <p:cNvPr id="11" name="TextBox 10"/>
          <p:cNvSpPr txBox="1">
            <a:spLocks noChangeArrowheads="1"/>
          </p:cNvSpPr>
          <p:nvPr/>
        </p:nvSpPr>
        <p:spPr bwMode="auto">
          <a:xfrm>
            <a:off x="1524000" y="6261820"/>
            <a:ext cx="9144000" cy="338554"/>
          </a:xfrm>
          <a:prstGeom prst="rect">
            <a:avLst/>
          </a:prstGeom>
          <a:solidFill>
            <a:schemeClr val="bg1">
              <a:lumMod val="75000"/>
              <a:alpha val="63922"/>
            </a:schemeClr>
          </a:solidFill>
          <a:ln w="9525">
            <a:noFill/>
            <a:miter lim="800000"/>
            <a:headEnd/>
            <a:tailEnd/>
          </a:ln>
        </p:spPr>
        <p:txBody>
          <a:bodyPr wrap="square">
            <a:spAutoFit/>
          </a:bodyPr>
          <a:lstStyle/>
          <a:p>
            <a:pPr>
              <a:tabLst>
                <a:tab pos="8861425" algn="r"/>
              </a:tabLst>
              <a:defRPr/>
            </a:pPr>
            <a:r>
              <a:rPr lang="en-US" sz="1600" dirty="0">
                <a:solidFill>
                  <a:prstClr val="black"/>
                </a:solidFill>
                <a:latin typeface="Arial" panose="020B0604020202020204" pitchFamily="34" charset="0"/>
                <a:cs typeface="Arial" panose="020B0604020202020204" pitchFamily="34" charset="0"/>
              </a:rPr>
              <a:t> </a:t>
            </a:r>
            <a:r>
              <a:rPr lang="en-US" sz="1600" b="1" dirty="0">
                <a:solidFill>
                  <a:prstClr val="white"/>
                </a:solidFill>
                <a:latin typeface="Arial" panose="020B0604020202020204" pitchFamily="34" charset="0"/>
                <a:cs typeface="Arial" panose="020B0604020202020204" pitchFamily="34" charset="0"/>
              </a:rPr>
              <a:t>Orange High School</a:t>
            </a:r>
          </a:p>
        </p:txBody>
      </p:sp>
      <p:sp>
        <p:nvSpPr>
          <p:cNvPr id="6" name="TextBox 5"/>
          <p:cNvSpPr txBox="1"/>
          <p:nvPr/>
        </p:nvSpPr>
        <p:spPr>
          <a:xfrm>
            <a:off x="857250" y="1"/>
            <a:ext cx="9810750" cy="1384995"/>
          </a:xfrm>
          <a:prstGeom prst="rect">
            <a:avLst/>
          </a:prstGeom>
          <a:noFill/>
        </p:spPr>
        <p:txBody>
          <a:bodyPr wrap="square" rtlCol="0">
            <a:spAutoFit/>
          </a:bodyPr>
          <a:lstStyle/>
          <a:p>
            <a:pPr>
              <a:defRPr/>
            </a:pPr>
            <a:endParaRPr lang="en-US" sz="2000" b="1" dirty="0">
              <a:solidFill>
                <a:prstClr val="black"/>
              </a:solidFill>
              <a:latin typeface="Arial" panose="020B0604020202020204" pitchFamily="34" charset="0"/>
              <a:cs typeface="Arial" panose="020B0604020202020204" pitchFamily="34" charset="0"/>
            </a:endParaRPr>
          </a:p>
          <a:p>
            <a:pPr>
              <a:defRPr/>
            </a:pPr>
            <a:r>
              <a:rPr lang="en-US" sz="2000" b="1" dirty="0">
                <a:solidFill>
                  <a:prstClr val="black"/>
                </a:solidFill>
                <a:latin typeface="Arial" panose="020B0604020202020204" pitchFamily="34" charset="0"/>
                <a:cs typeface="Arial" panose="020B0604020202020204" pitchFamily="34" charset="0"/>
              </a:rPr>
              <a:t>FACILITIES UPDATE / SDA PROJECT</a:t>
            </a:r>
          </a:p>
          <a:p>
            <a:pPr>
              <a:defRPr/>
            </a:pPr>
            <a:r>
              <a:rPr lang="en-US" sz="2000" b="1" dirty="0">
                <a:solidFill>
                  <a:prstClr val="black"/>
                </a:solidFill>
                <a:latin typeface="Arial" panose="020B0604020202020204" pitchFamily="34" charset="0"/>
                <a:cs typeface="Arial" panose="020B0604020202020204" pitchFamily="34" charset="0"/>
              </a:rPr>
              <a:t>OHS Addition - Target Space Program</a:t>
            </a:r>
          </a:p>
          <a:p>
            <a:pPr>
              <a:defRPr/>
            </a:pPr>
            <a:endParaRPr lang="en-US" sz="2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7389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xmlns="" id="{714FB003-3BD7-40C2-8DC2-85F17C4CFB67}"/>
              </a:ext>
            </a:extLst>
          </p:cNvPr>
          <p:cNvSpPr>
            <a:spLocks noGrp="1" noChangeArrowheads="1"/>
          </p:cNvSpPr>
          <p:nvPr>
            <p:ph type="title"/>
          </p:nvPr>
        </p:nvSpPr>
        <p:spPr/>
        <p:txBody>
          <a:bodyPr/>
          <a:lstStyle/>
          <a:p>
            <a:pPr algn="ctr" eaLnBrk="1" hangingPunct="1"/>
            <a:r>
              <a:rPr lang="en-US" altLang="en-US" b="1" dirty="0"/>
              <a:t>OHS Renovations</a:t>
            </a:r>
            <a:endParaRPr lang="en-US" altLang="en-US" dirty="0"/>
          </a:p>
        </p:txBody>
      </p:sp>
      <p:sp>
        <p:nvSpPr>
          <p:cNvPr id="3" name="Content Placeholder 2">
            <a:extLst>
              <a:ext uri="{FF2B5EF4-FFF2-40B4-BE49-F238E27FC236}">
                <a16:creationId xmlns:a16="http://schemas.microsoft.com/office/drawing/2014/main" xmlns="" id="{328C95E5-D96B-43E4-A8A1-0DE6111BA72B}"/>
              </a:ext>
            </a:extLst>
          </p:cNvPr>
          <p:cNvSpPr>
            <a:spLocks noGrp="1"/>
          </p:cNvSpPr>
          <p:nvPr>
            <p:ph idx="1"/>
          </p:nvPr>
        </p:nvSpPr>
        <p:spPr>
          <a:xfrm>
            <a:off x="2152650" y="1825626"/>
            <a:ext cx="7886700" cy="5032375"/>
          </a:xfrm>
        </p:spPr>
        <p:txBody>
          <a:bodyPr rtlCol="0">
            <a:normAutofit fontScale="62500" lnSpcReduction="20000"/>
          </a:bodyPr>
          <a:lstStyle/>
          <a:p>
            <a:pPr>
              <a:defRPr/>
            </a:pPr>
            <a:r>
              <a:rPr lang="en-US" dirty="0"/>
              <a:t>Replace existing roof</a:t>
            </a:r>
          </a:p>
          <a:p>
            <a:pPr>
              <a:defRPr/>
            </a:pPr>
            <a:r>
              <a:rPr lang="en-US" dirty="0"/>
              <a:t>Replace mechanical room doors and frames Remove four Temporary Classroom Units Relocate Greenhouse</a:t>
            </a:r>
          </a:p>
          <a:p>
            <a:pPr>
              <a:defRPr/>
            </a:pPr>
            <a:r>
              <a:rPr lang="en-US" dirty="0"/>
              <a:t>Convert the existing Media Center to an Auxiliary Dining Room Replace existing wood doors and frames</a:t>
            </a:r>
          </a:p>
          <a:p>
            <a:pPr>
              <a:defRPr/>
            </a:pPr>
            <a:r>
              <a:rPr lang="en-US" dirty="0"/>
              <a:t>Replace existing stair doors and frames with fire rated doors and frames Replace existing classroom floor tiles,</a:t>
            </a:r>
          </a:p>
          <a:p>
            <a:pPr>
              <a:defRPr/>
            </a:pPr>
            <a:r>
              <a:rPr lang="en-US" dirty="0"/>
              <a:t>Repair terrazzo stair nosing</a:t>
            </a:r>
          </a:p>
          <a:p>
            <a:pPr>
              <a:defRPr/>
            </a:pPr>
            <a:r>
              <a:rPr lang="en-US" dirty="0"/>
              <a:t>Soundproof Music and Band rooms</a:t>
            </a:r>
          </a:p>
          <a:p>
            <a:pPr>
              <a:defRPr/>
            </a:pPr>
            <a:r>
              <a:rPr lang="en-US" dirty="0"/>
              <a:t>Repair and replace damaged lockers in the Boys and Girls and locker rooms Repair/ replace locker room shower mixing valves</a:t>
            </a:r>
          </a:p>
          <a:p>
            <a:pPr>
              <a:defRPr/>
            </a:pPr>
            <a:r>
              <a:rPr lang="en-US" dirty="0"/>
              <a:t>Replace light fixtures in the Boys and Girls shower and drying rooms Replace toilet partitions in group toilet rooms</a:t>
            </a:r>
          </a:p>
          <a:p>
            <a:pPr>
              <a:defRPr/>
            </a:pPr>
            <a:r>
              <a:rPr lang="en-US" dirty="0"/>
              <a:t>Renovate four Science classrooms Replace electric drinking fountains Provide additional power to Music Room</a:t>
            </a:r>
          </a:p>
          <a:p>
            <a:pPr>
              <a:defRPr/>
            </a:pP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7C17F4D-12EE-480F-971B-307DF7D51BE0}"/>
              </a:ext>
            </a:extLst>
          </p:cNvPr>
          <p:cNvPicPr>
            <a:picLocks noChangeAspect="1"/>
          </p:cNvPicPr>
          <p:nvPr/>
        </p:nvPicPr>
        <p:blipFill rotWithShape="1">
          <a:blip r:embed="rId2"/>
          <a:srcRect l="9327" t="2540" b="1822"/>
          <a:stretch/>
        </p:blipFill>
        <p:spPr>
          <a:xfrm>
            <a:off x="229182" y="174250"/>
            <a:ext cx="11697826" cy="6683749"/>
          </a:xfrm>
          <a:prstGeom prst="rect">
            <a:avLst/>
          </a:prstGeom>
        </p:spPr>
      </p:pic>
      <p:sp>
        <p:nvSpPr>
          <p:cNvPr id="6" name="TextBox 5"/>
          <p:cNvSpPr txBox="1">
            <a:spLocks noChangeArrowheads="1"/>
          </p:cNvSpPr>
          <p:nvPr/>
        </p:nvSpPr>
        <p:spPr bwMode="auto">
          <a:xfrm>
            <a:off x="1524000" y="6261820"/>
            <a:ext cx="9144000" cy="338554"/>
          </a:xfrm>
          <a:prstGeom prst="rect">
            <a:avLst/>
          </a:prstGeom>
          <a:solidFill>
            <a:schemeClr val="bg1">
              <a:lumMod val="75000"/>
              <a:alpha val="63922"/>
            </a:schemeClr>
          </a:solidFill>
          <a:ln w="9525">
            <a:noFill/>
            <a:miter lim="800000"/>
            <a:headEnd/>
            <a:tailEnd/>
          </a:ln>
        </p:spPr>
        <p:txBody>
          <a:bodyPr wrap="square">
            <a:spAutoFit/>
          </a:bodyPr>
          <a:lstStyle/>
          <a:p>
            <a:pPr>
              <a:tabLst>
                <a:tab pos="8861425" algn="r"/>
              </a:tabLst>
            </a:pPr>
            <a:r>
              <a:rPr lang="en-US" sz="1600" dirty="0">
                <a:solidFill>
                  <a:prstClr val="black"/>
                </a:solidFill>
                <a:latin typeface="Arial" panose="020B0604020202020204" pitchFamily="34" charset="0"/>
                <a:cs typeface="Arial" panose="020B0604020202020204" pitchFamily="34" charset="0"/>
              </a:rPr>
              <a:t> </a:t>
            </a:r>
            <a:r>
              <a:rPr lang="en-US" sz="1600" b="1" dirty="0">
                <a:solidFill>
                  <a:prstClr val="white"/>
                </a:solidFill>
                <a:latin typeface="Arial" panose="020B0604020202020204" pitchFamily="34" charset="0"/>
                <a:cs typeface="Arial" panose="020B0604020202020204" pitchFamily="34" charset="0"/>
              </a:rPr>
              <a:t>Orange High School</a:t>
            </a:r>
          </a:p>
        </p:txBody>
      </p:sp>
    </p:spTree>
    <p:extLst>
      <p:ext uri="{BB962C8B-B14F-4D97-AF65-F5344CB8AC3E}">
        <p14:creationId xmlns:p14="http://schemas.microsoft.com/office/powerpoint/2010/main" val="32711308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B9C21-DD25-4E94-98A7-1DCB840E78DA}"/>
              </a:ext>
            </a:extLst>
          </p:cNvPr>
          <p:cNvSpPr>
            <a:spLocks noGrp="1"/>
          </p:cNvSpPr>
          <p:nvPr>
            <p:ph type="title"/>
          </p:nvPr>
        </p:nvSpPr>
        <p:spPr>
          <a:xfrm>
            <a:off x="1981200" y="274638"/>
            <a:ext cx="8229600" cy="715962"/>
          </a:xfrm>
        </p:spPr>
        <p:txBody>
          <a:bodyPr>
            <a:normAutofit/>
          </a:bodyPr>
          <a:lstStyle/>
          <a:p>
            <a:r>
              <a:rPr lang="en-US" sz="1800" dirty="0"/>
              <a:t>OHS Addition &amp; Renovation Project (Ongoing) </a:t>
            </a:r>
          </a:p>
        </p:txBody>
      </p:sp>
      <p:sp>
        <p:nvSpPr>
          <p:cNvPr id="3" name="Content Placeholder 2">
            <a:extLst>
              <a:ext uri="{FF2B5EF4-FFF2-40B4-BE49-F238E27FC236}">
                <a16:creationId xmlns:a16="http://schemas.microsoft.com/office/drawing/2014/main" xmlns="" id="{B72F0BC8-9072-477B-B556-CF4874D4CF2D}"/>
              </a:ext>
            </a:extLst>
          </p:cNvPr>
          <p:cNvSpPr>
            <a:spLocks noGrp="1"/>
          </p:cNvSpPr>
          <p:nvPr>
            <p:ph idx="1"/>
          </p:nvPr>
        </p:nvSpPr>
        <p:spPr/>
        <p:txBody>
          <a:bodyPr/>
          <a:lstStyle/>
          <a:p>
            <a:endParaRPr lang="en-US" dirty="0"/>
          </a:p>
        </p:txBody>
      </p:sp>
      <p:pic>
        <p:nvPicPr>
          <p:cNvPr id="10242" name="Picture 2" descr="Image preview">
            <a:extLst>
              <a:ext uri="{FF2B5EF4-FFF2-40B4-BE49-F238E27FC236}">
                <a16:creationId xmlns:a16="http://schemas.microsoft.com/office/drawing/2014/main" xmlns="" id="{C99A1642-D6A9-4345-91CB-24C98752E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909" y="857250"/>
            <a:ext cx="991211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0327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CFAE6A-11A6-4D3D-BA23-E1CA7A061994}"/>
              </a:ext>
            </a:extLst>
          </p:cNvPr>
          <p:cNvSpPr>
            <a:spLocks noGrp="1"/>
          </p:cNvSpPr>
          <p:nvPr>
            <p:ph type="title"/>
          </p:nvPr>
        </p:nvSpPr>
        <p:spPr>
          <a:xfrm>
            <a:off x="1981200" y="274638"/>
            <a:ext cx="8229600" cy="715962"/>
          </a:xfrm>
        </p:spPr>
        <p:txBody>
          <a:bodyPr>
            <a:normAutofit/>
          </a:bodyPr>
          <a:lstStyle/>
          <a:p>
            <a:r>
              <a:rPr lang="en-US" sz="1800" dirty="0"/>
              <a:t>OHS addition &amp; Renovation </a:t>
            </a:r>
          </a:p>
        </p:txBody>
      </p:sp>
      <p:sp>
        <p:nvSpPr>
          <p:cNvPr id="3" name="Content Placeholder 2">
            <a:extLst>
              <a:ext uri="{FF2B5EF4-FFF2-40B4-BE49-F238E27FC236}">
                <a16:creationId xmlns:a16="http://schemas.microsoft.com/office/drawing/2014/main" xmlns="" id="{EAF980A3-AA2B-4788-ADCB-3D87B3A12113}"/>
              </a:ext>
            </a:extLst>
          </p:cNvPr>
          <p:cNvSpPr>
            <a:spLocks noGrp="1"/>
          </p:cNvSpPr>
          <p:nvPr>
            <p:ph idx="1"/>
          </p:nvPr>
        </p:nvSpPr>
        <p:spPr/>
        <p:txBody>
          <a:bodyPr/>
          <a:lstStyle/>
          <a:p>
            <a:endParaRPr lang="en-US" dirty="0"/>
          </a:p>
        </p:txBody>
      </p:sp>
      <p:pic>
        <p:nvPicPr>
          <p:cNvPr id="9218" name="Picture 2" descr="Image preview">
            <a:extLst>
              <a:ext uri="{FF2B5EF4-FFF2-40B4-BE49-F238E27FC236}">
                <a16:creationId xmlns:a16="http://schemas.microsoft.com/office/drawing/2014/main" xmlns="" id="{46282FCA-79B2-4E50-9CA9-E693825E9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034" y="1811504"/>
            <a:ext cx="9927166" cy="418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4401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xmlns="" id="{0CC87212-833A-45FF-92E3-E5B7E33A79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379" y="1589"/>
            <a:ext cx="11697826"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FFEBD03A-E7B1-4A86-BE1A-32350D18B03F}"/>
              </a:ext>
            </a:extLst>
          </p:cNvPr>
          <p:cNvSpPr txBox="1">
            <a:spLocks noChangeArrowheads="1"/>
          </p:cNvSpPr>
          <p:nvPr/>
        </p:nvSpPr>
        <p:spPr bwMode="auto">
          <a:xfrm>
            <a:off x="1524000" y="6261101"/>
            <a:ext cx="9144000" cy="339725"/>
          </a:xfrm>
          <a:prstGeom prst="rect">
            <a:avLst/>
          </a:prstGeom>
          <a:solidFill>
            <a:schemeClr val="bg1">
              <a:lumMod val="75000"/>
              <a:alpha val="63922"/>
            </a:schemeClr>
          </a:solidFill>
          <a:ln w="9525">
            <a:noFill/>
            <a:miter lim="800000"/>
            <a:headEnd/>
            <a:tailEnd/>
          </a:ln>
        </p:spPr>
        <p:txBody>
          <a:bodyPr>
            <a:spAutoFit/>
          </a:bodyPr>
          <a:lstStyle/>
          <a:p>
            <a:pPr>
              <a:tabLst>
                <a:tab pos="8861425" algn="r"/>
              </a:tabLst>
              <a:defRPr/>
            </a:pPr>
            <a:r>
              <a:rPr lang="en-US" sz="1600" dirty="0">
                <a:solidFill>
                  <a:prstClr val="black"/>
                </a:solidFill>
                <a:latin typeface="Arial" panose="020B0604020202020204" pitchFamily="34" charset="0"/>
                <a:cs typeface="Arial" panose="020B0604020202020204" pitchFamily="34" charset="0"/>
              </a:rPr>
              <a:t> </a:t>
            </a:r>
            <a:r>
              <a:rPr lang="en-US" sz="1600" b="1" dirty="0">
                <a:solidFill>
                  <a:prstClr val="white"/>
                </a:solidFill>
                <a:latin typeface="Arial" panose="020B0604020202020204" pitchFamily="34" charset="0"/>
                <a:cs typeface="Arial" panose="020B0604020202020204" pitchFamily="34" charset="0"/>
              </a:rPr>
              <a:t>Orange High School</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29826" y="359923"/>
            <a:ext cx="7722708" cy="508948"/>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2029826" y="2376146"/>
            <a:ext cx="7715584" cy="3261782"/>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9845146" y="1120979"/>
            <a:ext cx="534320" cy="1428578"/>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1937128" y="162008"/>
            <a:ext cx="8433547" cy="0"/>
          </a:xfrm>
          <a:custGeom>
            <a:avLst/>
            <a:gdLst/>
            <a:ahLst/>
            <a:cxnLst/>
            <a:rect l="l" t="t" r="r" b="b"/>
            <a:pathLst>
              <a:path w="14337030">
                <a:moveTo>
                  <a:pt x="0" y="0"/>
                </a:moveTo>
                <a:lnTo>
                  <a:pt x="14336934" y="0"/>
                </a:lnTo>
              </a:path>
            </a:pathLst>
          </a:custGeom>
          <a:ln w="27245">
            <a:solidFill>
              <a:srgbClr val="000000"/>
            </a:solidFill>
          </a:ln>
        </p:spPr>
        <p:txBody>
          <a:bodyPr wrap="square" lIns="0" tIns="0" rIns="0" bIns="0" rtlCol="0"/>
          <a:lstStyle/>
          <a:p>
            <a:endParaRPr/>
          </a:p>
        </p:txBody>
      </p:sp>
      <p:sp>
        <p:nvSpPr>
          <p:cNvPr id="6" name="object 6"/>
          <p:cNvSpPr/>
          <p:nvPr/>
        </p:nvSpPr>
        <p:spPr>
          <a:xfrm>
            <a:off x="362871" y="152721"/>
            <a:ext cx="840334" cy="6521594"/>
          </a:xfrm>
          <a:custGeom>
            <a:avLst/>
            <a:gdLst/>
            <a:ahLst/>
            <a:cxnLst/>
            <a:rect l="l" t="t" r="r" b="b"/>
            <a:pathLst>
              <a:path h="9565005">
                <a:moveTo>
                  <a:pt x="0" y="9565015"/>
                </a:moveTo>
                <a:lnTo>
                  <a:pt x="0" y="0"/>
                </a:lnTo>
              </a:path>
            </a:pathLst>
          </a:custGeom>
          <a:ln w="30272">
            <a:solidFill>
              <a:srgbClr val="000000"/>
            </a:solidFill>
          </a:ln>
        </p:spPr>
        <p:txBody>
          <a:bodyPr wrap="square" lIns="0" tIns="0" rIns="0" bIns="0" rtlCol="0"/>
          <a:lstStyle/>
          <a:p>
            <a:endParaRPr/>
          </a:p>
        </p:txBody>
      </p:sp>
      <p:sp>
        <p:nvSpPr>
          <p:cNvPr id="7" name="object 7"/>
          <p:cNvSpPr/>
          <p:nvPr/>
        </p:nvSpPr>
        <p:spPr>
          <a:xfrm>
            <a:off x="7749399" y="6294582"/>
            <a:ext cx="2030132" cy="0"/>
          </a:xfrm>
          <a:custGeom>
            <a:avLst/>
            <a:gdLst/>
            <a:ahLst/>
            <a:cxnLst/>
            <a:rect l="l" t="t" r="r" b="b"/>
            <a:pathLst>
              <a:path w="3451225">
                <a:moveTo>
                  <a:pt x="0" y="0"/>
                </a:moveTo>
                <a:lnTo>
                  <a:pt x="3451033" y="0"/>
                </a:lnTo>
              </a:path>
            </a:pathLst>
          </a:custGeom>
          <a:ln w="6054">
            <a:solidFill>
              <a:srgbClr val="000000"/>
            </a:solidFill>
          </a:ln>
        </p:spPr>
        <p:txBody>
          <a:bodyPr wrap="square" lIns="0" tIns="0" rIns="0" bIns="0" rtlCol="0"/>
          <a:lstStyle/>
          <a:p>
            <a:endParaRPr/>
          </a:p>
        </p:txBody>
      </p:sp>
      <p:sp>
        <p:nvSpPr>
          <p:cNvPr id="8" name="object 8"/>
          <p:cNvSpPr/>
          <p:nvPr/>
        </p:nvSpPr>
        <p:spPr>
          <a:xfrm>
            <a:off x="9854214" y="146529"/>
            <a:ext cx="0" cy="974148"/>
          </a:xfrm>
          <a:custGeom>
            <a:avLst/>
            <a:gdLst/>
            <a:ahLst/>
            <a:cxnLst/>
            <a:rect l="l" t="t" r="r" b="b"/>
            <a:pathLst>
              <a:path h="1428750">
                <a:moveTo>
                  <a:pt x="0" y="1428697"/>
                </a:moveTo>
                <a:lnTo>
                  <a:pt x="0" y="0"/>
                </a:lnTo>
              </a:path>
            </a:pathLst>
          </a:custGeom>
          <a:ln w="39353">
            <a:solidFill>
              <a:srgbClr val="000000"/>
            </a:solidFill>
          </a:ln>
        </p:spPr>
        <p:txBody>
          <a:bodyPr wrap="square" lIns="0" tIns="0" rIns="0" bIns="0" rtlCol="0"/>
          <a:lstStyle/>
          <a:p>
            <a:endParaRPr/>
          </a:p>
        </p:txBody>
      </p:sp>
      <p:sp>
        <p:nvSpPr>
          <p:cNvPr id="9" name="object 9"/>
          <p:cNvSpPr/>
          <p:nvPr/>
        </p:nvSpPr>
        <p:spPr>
          <a:xfrm>
            <a:off x="10356372" y="146529"/>
            <a:ext cx="0" cy="974148"/>
          </a:xfrm>
          <a:custGeom>
            <a:avLst/>
            <a:gdLst/>
            <a:ahLst/>
            <a:cxnLst/>
            <a:rect l="l" t="t" r="r" b="b"/>
            <a:pathLst>
              <a:path h="1428750">
                <a:moveTo>
                  <a:pt x="0" y="1428697"/>
                </a:moveTo>
                <a:lnTo>
                  <a:pt x="0" y="0"/>
                </a:lnTo>
              </a:path>
            </a:pathLst>
          </a:custGeom>
          <a:ln w="33299">
            <a:solidFill>
              <a:srgbClr val="000000"/>
            </a:solidFill>
          </a:ln>
        </p:spPr>
        <p:txBody>
          <a:bodyPr wrap="square" lIns="0" tIns="0" rIns="0" bIns="0" rtlCol="0"/>
          <a:lstStyle/>
          <a:p>
            <a:endParaRPr/>
          </a:p>
        </p:txBody>
      </p:sp>
      <p:sp>
        <p:nvSpPr>
          <p:cNvPr id="10" name="object 10"/>
          <p:cNvSpPr/>
          <p:nvPr/>
        </p:nvSpPr>
        <p:spPr>
          <a:xfrm>
            <a:off x="9888041" y="3164834"/>
            <a:ext cx="447115" cy="0"/>
          </a:xfrm>
          <a:custGeom>
            <a:avLst/>
            <a:gdLst/>
            <a:ahLst/>
            <a:cxnLst/>
            <a:rect l="l" t="t" r="r" b="b"/>
            <a:pathLst>
              <a:path w="760094">
                <a:moveTo>
                  <a:pt x="0" y="0"/>
                </a:moveTo>
                <a:lnTo>
                  <a:pt x="759840" y="0"/>
                </a:lnTo>
              </a:path>
            </a:pathLst>
          </a:custGeom>
          <a:ln w="3175">
            <a:solidFill>
              <a:srgbClr val="000000"/>
            </a:solidFill>
          </a:ln>
        </p:spPr>
        <p:txBody>
          <a:bodyPr wrap="square" lIns="0" tIns="0" rIns="0" bIns="0" rtlCol="0"/>
          <a:lstStyle/>
          <a:p>
            <a:endParaRPr/>
          </a:p>
        </p:txBody>
      </p:sp>
      <p:sp>
        <p:nvSpPr>
          <p:cNvPr id="11" name="object 11"/>
          <p:cNvSpPr/>
          <p:nvPr/>
        </p:nvSpPr>
        <p:spPr>
          <a:xfrm>
            <a:off x="9850650" y="3213332"/>
            <a:ext cx="520326" cy="0"/>
          </a:xfrm>
          <a:custGeom>
            <a:avLst/>
            <a:gdLst/>
            <a:ahLst/>
            <a:cxnLst/>
            <a:rect l="l" t="t" r="r" b="b"/>
            <a:pathLst>
              <a:path w="884555">
                <a:moveTo>
                  <a:pt x="0" y="0"/>
                </a:moveTo>
                <a:lnTo>
                  <a:pt x="883945" y="0"/>
                </a:lnTo>
              </a:path>
            </a:pathLst>
          </a:custGeom>
          <a:ln w="30272">
            <a:solidFill>
              <a:srgbClr val="000000"/>
            </a:solidFill>
          </a:ln>
        </p:spPr>
        <p:txBody>
          <a:bodyPr wrap="square" lIns="0" tIns="0" rIns="0" bIns="0" rtlCol="0"/>
          <a:lstStyle/>
          <a:p>
            <a:endParaRPr/>
          </a:p>
        </p:txBody>
      </p:sp>
      <p:sp>
        <p:nvSpPr>
          <p:cNvPr id="12" name="object 12"/>
          <p:cNvSpPr/>
          <p:nvPr/>
        </p:nvSpPr>
        <p:spPr>
          <a:xfrm>
            <a:off x="9850650" y="4983039"/>
            <a:ext cx="520326" cy="0"/>
          </a:xfrm>
          <a:custGeom>
            <a:avLst/>
            <a:gdLst/>
            <a:ahLst/>
            <a:cxnLst/>
            <a:rect l="l" t="t" r="r" b="b"/>
            <a:pathLst>
              <a:path w="884555">
                <a:moveTo>
                  <a:pt x="0" y="0"/>
                </a:moveTo>
                <a:lnTo>
                  <a:pt x="883945" y="0"/>
                </a:lnTo>
              </a:path>
            </a:pathLst>
          </a:custGeom>
          <a:ln w="27245">
            <a:solidFill>
              <a:srgbClr val="000000"/>
            </a:solidFill>
          </a:ln>
        </p:spPr>
        <p:txBody>
          <a:bodyPr wrap="square" lIns="0" tIns="0" rIns="0" bIns="0" rtlCol="0"/>
          <a:lstStyle/>
          <a:p>
            <a:endParaRPr/>
          </a:p>
        </p:txBody>
      </p:sp>
      <p:sp>
        <p:nvSpPr>
          <p:cNvPr id="13" name="object 13"/>
          <p:cNvSpPr/>
          <p:nvPr/>
        </p:nvSpPr>
        <p:spPr>
          <a:xfrm>
            <a:off x="9850650" y="5122345"/>
            <a:ext cx="520326" cy="0"/>
          </a:xfrm>
          <a:custGeom>
            <a:avLst/>
            <a:gdLst/>
            <a:ahLst/>
            <a:cxnLst/>
            <a:rect l="l" t="t" r="r" b="b"/>
            <a:pathLst>
              <a:path w="884555">
                <a:moveTo>
                  <a:pt x="0" y="0"/>
                </a:moveTo>
                <a:lnTo>
                  <a:pt x="883945" y="0"/>
                </a:lnTo>
              </a:path>
            </a:pathLst>
          </a:custGeom>
          <a:ln w="30272">
            <a:solidFill>
              <a:srgbClr val="000000"/>
            </a:solidFill>
          </a:ln>
        </p:spPr>
        <p:txBody>
          <a:bodyPr wrap="square" lIns="0" tIns="0" rIns="0" bIns="0" rtlCol="0"/>
          <a:lstStyle/>
          <a:p>
            <a:endParaRPr/>
          </a:p>
        </p:txBody>
      </p:sp>
      <p:sp>
        <p:nvSpPr>
          <p:cNvPr id="14" name="object 14"/>
          <p:cNvSpPr/>
          <p:nvPr/>
        </p:nvSpPr>
        <p:spPr>
          <a:xfrm>
            <a:off x="9850650" y="5665124"/>
            <a:ext cx="520326" cy="0"/>
          </a:xfrm>
          <a:custGeom>
            <a:avLst/>
            <a:gdLst/>
            <a:ahLst/>
            <a:cxnLst/>
            <a:rect l="l" t="t" r="r" b="b"/>
            <a:pathLst>
              <a:path w="884555">
                <a:moveTo>
                  <a:pt x="0" y="0"/>
                </a:moveTo>
                <a:lnTo>
                  <a:pt x="883945" y="0"/>
                </a:lnTo>
              </a:path>
            </a:pathLst>
          </a:custGeom>
          <a:ln w="30272">
            <a:solidFill>
              <a:srgbClr val="000000"/>
            </a:solidFill>
          </a:ln>
        </p:spPr>
        <p:txBody>
          <a:bodyPr wrap="square" lIns="0" tIns="0" rIns="0" bIns="0" rtlCol="0"/>
          <a:lstStyle/>
          <a:p>
            <a:endParaRPr/>
          </a:p>
        </p:txBody>
      </p:sp>
      <p:sp>
        <p:nvSpPr>
          <p:cNvPr id="15" name="object 15"/>
          <p:cNvSpPr/>
          <p:nvPr/>
        </p:nvSpPr>
        <p:spPr>
          <a:xfrm>
            <a:off x="9850650" y="5845707"/>
            <a:ext cx="520326" cy="0"/>
          </a:xfrm>
          <a:custGeom>
            <a:avLst/>
            <a:gdLst/>
            <a:ahLst/>
            <a:cxnLst/>
            <a:rect l="l" t="t" r="r" b="b"/>
            <a:pathLst>
              <a:path w="884555">
                <a:moveTo>
                  <a:pt x="0" y="0"/>
                </a:moveTo>
                <a:lnTo>
                  <a:pt x="883945" y="0"/>
                </a:lnTo>
              </a:path>
            </a:pathLst>
          </a:custGeom>
          <a:ln w="3175">
            <a:solidFill>
              <a:srgbClr val="000000"/>
            </a:solidFill>
          </a:ln>
        </p:spPr>
        <p:txBody>
          <a:bodyPr wrap="square" lIns="0" tIns="0" rIns="0" bIns="0" rtlCol="0"/>
          <a:lstStyle/>
          <a:p>
            <a:endParaRPr/>
          </a:p>
        </p:txBody>
      </p:sp>
      <p:sp>
        <p:nvSpPr>
          <p:cNvPr id="16" name="object 16"/>
          <p:cNvSpPr/>
          <p:nvPr/>
        </p:nvSpPr>
        <p:spPr>
          <a:xfrm>
            <a:off x="10050981" y="5844675"/>
            <a:ext cx="0" cy="311727"/>
          </a:xfrm>
          <a:custGeom>
            <a:avLst/>
            <a:gdLst/>
            <a:ahLst/>
            <a:cxnLst/>
            <a:rect l="l" t="t" r="r" b="b"/>
            <a:pathLst>
              <a:path h="457200">
                <a:moveTo>
                  <a:pt x="0" y="457061"/>
                </a:moveTo>
                <a:lnTo>
                  <a:pt x="0" y="0"/>
                </a:lnTo>
              </a:path>
            </a:pathLst>
          </a:custGeom>
          <a:ln w="3175">
            <a:solidFill>
              <a:srgbClr val="000000"/>
            </a:solidFill>
          </a:ln>
        </p:spPr>
        <p:txBody>
          <a:bodyPr wrap="square" lIns="0" tIns="0" rIns="0" bIns="0" rtlCol="0"/>
          <a:lstStyle/>
          <a:p>
            <a:endParaRPr/>
          </a:p>
        </p:txBody>
      </p:sp>
      <p:sp>
        <p:nvSpPr>
          <p:cNvPr id="17" name="object 17"/>
          <p:cNvSpPr/>
          <p:nvPr/>
        </p:nvSpPr>
        <p:spPr>
          <a:xfrm>
            <a:off x="9850650" y="6145989"/>
            <a:ext cx="520326" cy="0"/>
          </a:xfrm>
          <a:custGeom>
            <a:avLst/>
            <a:gdLst/>
            <a:ahLst/>
            <a:cxnLst/>
            <a:rect l="l" t="t" r="r" b="b"/>
            <a:pathLst>
              <a:path w="884555">
                <a:moveTo>
                  <a:pt x="0" y="0"/>
                </a:moveTo>
                <a:lnTo>
                  <a:pt x="883945" y="0"/>
                </a:lnTo>
              </a:path>
            </a:pathLst>
          </a:custGeom>
          <a:ln w="30272">
            <a:solidFill>
              <a:srgbClr val="000000"/>
            </a:solidFill>
          </a:ln>
        </p:spPr>
        <p:txBody>
          <a:bodyPr wrap="square" lIns="0" tIns="0" rIns="0" bIns="0" rtlCol="0"/>
          <a:lstStyle/>
          <a:p>
            <a:endParaRPr/>
          </a:p>
        </p:txBody>
      </p:sp>
      <p:sp>
        <p:nvSpPr>
          <p:cNvPr id="18" name="object 18"/>
          <p:cNvSpPr/>
          <p:nvPr/>
        </p:nvSpPr>
        <p:spPr>
          <a:xfrm>
            <a:off x="1937128" y="6665034"/>
            <a:ext cx="8433547" cy="0"/>
          </a:xfrm>
          <a:custGeom>
            <a:avLst/>
            <a:gdLst/>
            <a:ahLst/>
            <a:cxnLst/>
            <a:rect l="l" t="t" r="r" b="b"/>
            <a:pathLst>
              <a:path w="14337030">
                <a:moveTo>
                  <a:pt x="0" y="0"/>
                </a:moveTo>
                <a:lnTo>
                  <a:pt x="14336934" y="0"/>
                </a:lnTo>
              </a:path>
            </a:pathLst>
          </a:custGeom>
          <a:ln w="27245">
            <a:solidFill>
              <a:srgbClr val="000000"/>
            </a:solidFill>
          </a:ln>
        </p:spPr>
        <p:txBody>
          <a:bodyPr wrap="square" lIns="0" tIns="0" rIns="0" bIns="0" rtlCol="0"/>
          <a:lstStyle/>
          <a:p>
            <a:endParaRPr/>
          </a:p>
        </p:txBody>
      </p:sp>
      <p:sp>
        <p:nvSpPr>
          <p:cNvPr id="19" name="object 19"/>
          <p:cNvSpPr/>
          <p:nvPr/>
        </p:nvSpPr>
        <p:spPr>
          <a:xfrm>
            <a:off x="9886264" y="837901"/>
            <a:ext cx="447115" cy="0"/>
          </a:xfrm>
          <a:custGeom>
            <a:avLst/>
            <a:gdLst/>
            <a:ahLst/>
            <a:cxnLst/>
            <a:rect l="l" t="t" r="r" b="b"/>
            <a:pathLst>
              <a:path w="760094">
                <a:moveTo>
                  <a:pt x="0" y="0"/>
                </a:moveTo>
                <a:lnTo>
                  <a:pt x="759841" y="0"/>
                </a:lnTo>
              </a:path>
            </a:pathLst>
          </a:custGeom>
          <a:ln w="6054">
            <a:solidFill>
              <a:srgbClr val="000000"/>
            </a:solidFill>
          </a:ln>
        </p:spPr>
        <p:txBody>
          <a:bodyPr wrap="square" lIns="0" tIns="0" rIns="0" bIns="0" rtlCol="0"/>
          <a:lstStyle/>
          <a:p>
            <a:endParaRPr/>
          </a:p>
        </p:txBody>
      </p:sp>
      <p:sp>
        <p:nvSpPr>
          <p:cNvPr id="20" name="object 20"/>
          <p:cNvSpPr/>
          <p:nvPr/>
        </p:nvSpPr>
        <p:spPr>
          <a:xfrm>
            <a:off x="7749399" y="6585578"/>
            <a:ext cx="2030132" cy="0"/>
          </a:xfrm>
          <a:custGeom>
            <a:avLst/>
            <a:gdLst/>
            <a:ahLst/>
            <a:cxnLst/>
            <a:rect l="l" t="t" r="r" b="b"/>
            <a:pathLst>
              <a:path w="3451225">
                <a:moveTo>
                  <a:pt x="0" y="0"/>
                </a:moveTo>
                <a:lnTo>
                  <a:pt x="3451033" y="0"/>
                </a:lnTo>
              </a:path>
            </a:pathLst>
          </a:custGeom>
          <a:ln w="6054">
            <a:solidFill>
              <a:srgbClr val="000000"/>
            </a:solidFill>
          </a:ln>
        </p:spPr>
        <p:txBody>
          <a:bodyPr wrap="square" lIns="0" tIns="0" rIns="0" bIns="0" rtlCol="0"/>
          <a:lstStyle/>
          <a:p>
            <a:endParaRPr/>
          </a:p>
        </p:txBody>
      </p:sp>
      <p:sp>
        <p:nvSpPr>
          <p:cNvPr id="21" name="object 21"/>
          <p:cNvSpPr txBox="1"/>
          <p:nvPr/>
        </p:nvSpPr>
        <p:spPr>
          <a:xfrm>
            <a:off x="2269773" y="5722716"/>
            <a:ext cx="544606" cy="192360"/>
          </a:xfrm>
          <a:prstGeom prst="rect">
            <a:avLst/>
          </a:prstGeom>
        </p:spPr>
        <p:txBody>
          <a:bodyPr vert="horz" wrap="square" lIns="0" tIns="0" rIns="0" bIns="0" rtlCol="0">
            <a:spAutoFit/>
          </a:bodyPr>
          <a:lstStyle/>
          <a:p>
            <a:pPr marL="7938">
              <a:lnSpc>
                <a:spcPts val="631"/>
              </a:lnSpc>
              <a:tabLst>
                <a:tab pos="173831" algn="l"/>
              </a:tabLst>
            </a:pPr>
            <a:r>
              <a:rPr sz="500" u="sng" spc="-3" dirty="0">
                <a:solidFill>
                  <a:srgbClr val="181818"/>
                </a:solidFill>
                <a:latin typeface="Arial"/>
                <a:cs typeface="Arial"/>
              </a:rPr>
              <a:t> 	</a:t>
            </a:r>
            <a:r>
              <a:rPr sz="500" u="sng" spc="91" dirty="0">
                <a:solidFill>
                  <a:srgbClr val="181818"/>
                </a:solidFill>
                <a:latin typeface="Arial"/>
                <a:cs typeface="Arial"/>
              </a:rPr>
              <a:t>3</a:t>
            </a:r>
            <a:r>
              <a:rPr sz="500" u="sng" spc="97" dirty="0">
                <a:solidFill>
                  <a:srgbClr val="313131"/>
                </a:solidFill>
                <a:latin typeface="Arial"/>
                <a:cs typeface="Arial"/>
              </a:rPr>
              <a:t>D</a:t>
            </a:r>
            <a:r>
              <a:rPr sz="500" u="sng" spc="-3" dirty="0">
                <a:solidFill>
                  <a:srgbClr val="313131"/>
                </a:solidFill>
                <a:latin typeface="Arial"/>
                <a:cs typeface="Arial"/>
              </a:rPr>
              <a:t> </a:t>
            </a:r>
            <a:r>
              <a:rPr sz="500" u="sng" spc="34" dirty="0">
                <a:solidFill>
                  <a:srgbClr val="313131"/>
                </a:solidFill>
                <a:latin typeface="Arial"/>
                <a:cs typeface="Arial"/>
              </a:rPr>
              <a:t> </a:t>
            </a:r>
            <a:r>
              <a:rPr sz="500" u="sng" spc="38" dirty="0">
                <a:solidFill>
                  <a:srgbClr val="010101"/>
                </a:solidFill>
                <a:latin typeface="Arial"/>
                <a:cs typeface="Arial"/>
              </a:rPr>
              <a:t>VI</a:t>
            </a:r>
            <a:r>
              <a:rPr sz="500" u="sng" spc="-81" dirty="0">
                <a:solidFill>
                  <a:srgbClr val="010101"/>
                </a:solidFill>
                <a:latin typeface="Arial"/>
                <a:cs typeface="Arial"/>
              </a:rPr>
              <a:t> </a:t>
            </a:r>
            <a:r>
              <a:rPr sz="500" u="sng" spc="9" dirty="0">
                <a:solidFill>
                  <a:srgbClr val="565656"/>
                </a:solidFill>
                <a:latin typeface="Arial"/>
                <a:cs typeface="Arial"/>
              </a:rPr>
              <a:t>E</a:t>
            </a:r>
            <a:r>
              <a:rPr sz="500" u="sng" spc="-66" dirty="0">
                <a:solidFill>
                  <a:srgbClr val="010101"/>
                </a:solidFill>
                <a:latin typeface="Arial"/>
                <a:cs typeface="Arial"/>
              </a:rPr>
              <a:t>J;\I</a:t>
            </a:r>
            <a:r>
              <a:rPr sz="500" u="sng" spc="-3" dirty="0">
                <a:solidFill>
                  <a:srgbClr val="010101"/>
                </a:solidFill>
                <a:latin typeface="Arial"/>
                <a:cs typeface="Arial"/>
              </a:rPr>
              <a:t> </a:t>
            </a:r>
            <a:r>
              <a:rPr sz="500" u="sng" spc="59" dirty="0">
                <a:solidFill>
                  <a:srgbClr val="010101"/>
                </a:solidFill>
                <a:latin typeface="Arial"/>
                <a:cs typeface="Arial"/>
              </a:rPr>
              <a:t> </a:t>
            </a:r>
            <a:r>
              <a:rPr sz="500" b="1" u="sng" spc="109" dirty="0">
                <a:solidFill>
                  <a:srgbClr val="464646"/>
                </a:solidFill>
                <a:latin typeface="Times New Roman"/>
                <a:cs typeface="Times New Roman"/>
              </a:rPr>
              <a:t>2</a:t>
            </a:r>
            <a:endParaRPr sz="500">
              <a:latin typeface="Times New Roman"/>
              <a:cs typeface="Times New Roman"/>
            </a:endParaRPr>
          </a:p>
          <a:p>
            <a:pPr marL="45641">
              <a:lnSpc>
                <a:spcPts val="331"/>
              </a:lnSpc>
            </a:pPr>
            <a:r>
              <a:rPr sz="300" spc="31" dirty="0">
                <a:solidFill>
                  <a:srgbClr val="181818"/>
                </a:solidFill>
                <a:latin typeface="Arial"/>
                <a:cs typeface="Arial"/>
              </a:rPr>
              <a:t>P-3    </a:t>
            </a:r>
            <a:r>
              <a:rPr sz="300" spc="-25" dirty="0">
                <a:solidFill>
                  <a:srgbClr val="181818"/>
                </a:solidFill>
                <a:latin typeface="Arial"/>
                <a:cs typeface="Arial"/>
              </a:rPr>
              <a:t> </a:t>
            </a:r>
            <a:r>
              <a:rPr sz="300" spc="-9" dirty="0">
                <a:solidFill>
                  <a:srgbClr val="010101"/>
                </a:solidFill>
                <a:latin typeface="Arial"/>
                <a:cs typeface="Arial"/>
              </a:rPr>
              <a:t>'SC-ALE:</a:t>
            </a:r>
            <a:r>
              <a:rPr sz="300" spc="9" dirty="0">
                <a:solidFill>
                  <a:srgbClr val="010101"/>
                </a:solidFill>
                <a:latin typeface="Arial"/>
                <a:cs typeface="Arial"/>
              </a:rPr>
              <a:t> </a:t>
            </a:r>
            <a:r>
              <a:rPr sz="300" spc="-9" dirty="0">
                <a:solidFill>
                  <a:srgbClr val="181818"/>
                </a:solidFill>
                <a:latin typeface="Arial"/>
                <a:cs typeface="Arial"/>
              </a:rPr>
              <a:t>N.</a:t>
            </a:r>
            <a:r>
              <a:rPr sz="300" spc="16" dirty="0">
                <a:solidFill>
                  <a:srgbClr val="181818"/>
                </a:solidFill>
                <a:latin typeface="Arial"/>
                <a:cs typeface="Arial"/>
              </a:rPr>
              <a:t>T</a:t>
            </a:r>
            <a:r>
              <a:rPr sz="300" spc="16" dirty="0">
                <a:solidFill>
                  <a:srgbClr val="010101"/>
                </a:solidFill>
                <a:latin typeface="Times New Roman"/>
                <a:cs typeface="Times New Roman"/>
              </a:rPr>
              <a:t>.S</a:t>
            </a:r>
            <a:endParaRPr sz="300">
              <a:latin typeface="Times New Roman"/>
              <a:cs typeface="Times New Roman"/>
            </a:endParaRPr>
          </a:p>
        </p:txBody>
      </p:sp>
      <p:sp>
        <p:nvSpPr>
          <p:cNvPr id="48" name="object 48"/>
          <p:cNvSpPr txBox="1"/>
          <p:nvPr/>
        </p:nvSpPr>
        <p:spPr>
          <a:xfrm>
            <a:off x="8527227" y="6601891"/>
            <a:ext cx="1280085" cy="30778"/>
          </a:xfrm>
          <a:prstGeom prst="rect">
            <a:avLst/>
          </a:prstGeom>
        </p:spPr>
        <p:txBody>
          <a:bodyPr vert="horz" wrap="square" lIns="0" tIns="0" rIns="0" bIns="0" rtlCol="0">
            <a:spAutoFit/>
          </a:bodyPr>
          <a:lstStyle/>
          <a:p>
            <a:pPr marL="7938"/>
            <a:r>
              <a:rPr sz="200" spc="-6" dirty="0">
                <a:solidFill>
                  <a:srgbClr val="010101"/>
                </a:solidFill>
                <a:latin typeface="Arial"/>
                <a:cs typeface="Arial"/>
              </a:rPr>
              <a:t>Do  </a:t>
            </a:r>
            <a:r>
              <a:rPr sz="200" spc="6" dirty="0">
                <a:solidFill>
                  <a:srgbClr val="010101"/>
                </a:solidFill>
                <a:latin typeface="Arial"/>
                <a:cs typeface="Arial"/>
              </a:rPr>
              <a:t> </a:t>
            </a:r>
            <a:r>
              <a:rPr sz="200" spc="13" dirty="0">
                <a:solidFill>
                  <a:srgbClr val="181818"/>
                </a:solidFill>
                <a:latin typeface="Arial"/>
                <a:cs typeface="Arial"/>
              </a:rPr>
              <a:t>Not</a:t>
            </a:r>
            <a:r>
              <a:rPr sz="200" dirty="0">
                <a:solidFill>
                  <a:srgbClr val="181818"/>
                </a:solidFill>
                <a:latin typeface="Arial"/>
                <a:cs typeface="Arial"/>
              </a:rPr>
              <a:t>  </a:t>
            </a:r>
            <a:r>
              <a:rPr sz="200" spc="-6" dirty="0">
                <a:solidFill>
                  <a:srgbClr val="181818"/>
                </a:solidFill>
                <a:latin typeface="Arial"/>
                <a:cs typeface="Arial"/>
              </a:rPr>
              <a:t> </a:t>
            </a:r>
            <a:r>
              <a:rPr sz="200" spc="13" dirty="0">
                <a:solidFill>
                  <a:srgbClr val="010101"/>
                </a:solidFill>
                <a:latin typeface="Arial"/>
                <a:cs typeface="Arial"/>
              </a:rPr>
              <a:t>Scale</a:t>
            </a:r>
            <a:r>
              <a:rPr sz="200" dirty="0">
                <a:solidFill>
                  <a:srgbClr val="010101"/>
                </a:solidFill>
                <a:latin typeface="Arial"/>
                <a:cs typeface="Arial"/>
              </a:rPr>
              <a:t>  </a:t>
            </a:r>
            <a:r>
              <a:rPr sz="200" spc="-3" dirty="0">
                <a:solidFill>
                  <a:srgbClr val="010101"/>
                </a:solidFill>
                <a:latin typeface="Arial"/>
                <a:cs typeface="Arial"/>
              </a:rPr>
              <a:t> </a:t>
            </a:r>
            <a:r>
              <a:rPr sz="200" spc="6" dirty="0">
                <a:solidFill>
                  <a:srgbClr val="181818"/>
                </a:solidFill>
                <a:latin typeface="Arial"/>
                <a:cs typeface="Arial"/>
              </a:rPr>
              <a:t>Dr</a:t>
            </a:r>
            <a:r>
              <a:rPr sz="200" spc="28" dirty="0">
                <a:solidFill>
                  <a:srgbClr val="181818"/>
                </a:solidFill>
                <a:latin typeface="Arial"/>
                <a:cs typeface="Arial"/>
              </a:rPr>
              <a:t>a</a:t>
            </a:r>
            <a:r>
              <a:rPr sz="200" spc="-28" dirty="0">
                <a:solidFill>
                  <a:srgbClr val="313131"/>
                </a:solidFill>
                <a:latin typeface="Arial"/>
                <a:cs typeface="Arial"/>
              </a:rPr>
              <a:t>w</a:t>
            </a:r>
            <a:r>
              <a:rPr sz="200" spc="-31" dirty="0">
                <a:solidFill>
                  <a:srgbClr val="313131"/>
                </a:solidFill>
                <a:latin typeface="Arial"/>
                <a:cs typeface="Arial"/>
              </a:rPr>
              <a:t> </a:t>
            </a:r>
            <a:r>
              <a:rPr sz="200" spc="19" dirty="0">
                <a:solidFill>
                  <a:srgbClr val="010101"/>
                </a:solidFill>
                <a:latin typeface="Arial"/>
                <a:cs typeface="Arial"/>
              </a:rPr>
              <a:t>ings</a:t>
            </a:r>
            <a:r>
              <a:rPr sz="200" dirty="0">
                <a:solidFill>
                  <a:srgbClr val="010101"/>
                </a:solidFill>
                <a:latin typeface="Arial"/>
                <a:cs typeface="Arial"/>
              </a:rPr>
              <a:t>  </a:t>
            </a:r>
            <a:r>
              <a:rPr sz="200" spc="-9" dirty="0">
                <a:solidFill>
                  <a:srgbClr val="010101"/>
                </a:solidFill>
                <a:latin typeface="Arial"/>
                <a:cs typeface="Arial"/>
              </a:rPr>
              <a:t> </a:t>
            </a:r>
            <a:r>
              <a:rPr sz="200" spc="106" dirty="0">
                <a:solidFill>
                  <a:srgbClr val="010101"/>
                </a:solidFill>
                <a:latin typeface="Arial"/>
                <a:cs typeface="Arial"/>
              </a:rPr>
              <a:t>-</a:t>
            </a:r>
            <a:r>
              <a:rPr sz="200" dirty="0">
                <a:solidFill>
                  <a:srgbClr val="010101"/>
                </a:solidFill>
                <a:latin typeface="Arial"/>
                <a:cs typeface="Arial"/>
              </a:rPr>
              <a:t>  </a:t>
            </a:r>
            <a:r>
              <a:rPr sz="200" spc="-6" dirty="0">
                <a:solidFill>
                  <a:srgbClr val="010101"/>
                </a:solidFill>
                <a:latin typeface="Arial"/>
                <a:cs typeface="Arial"/>
              </a:rPr>
              <a:t> </a:t>
            </a:r>
            <a:r>
              <a:rPr sz="200" spc="9" dirty="0">
                <a:solidFill>
                  <a:srgbClr val="181818"/>
                </a:solidFill>
                <a:latin typeface="Arial"/>
                <a:cs typeface="Arial"/>
              </a:rPr>
              <a:t>Field</a:t>
            </a:r>
            <a:r>
              <a:rPr sz="200" dirty="0">
                <a:solidFill>
                  <a:srgbClr val="181818"/>
                </a:solidFill>
                <a:latin typeface="Arial"/>
                <a:cs typeface="Arial"/>
              </a:rPr>
              <a:t>  </a:t>
            </a:r>
            <a:r>
              <a:rPr sz="200" spc="-19" dirty="0">
                <a:solidFill>
                  <a:srgbClr val="181818"/>
                </a:solidFill>
                <a:latin typeface="Arial"/>
                <a:cs typeface="Arial"/>
              </a:rPr>
              <a:t> </a:t>
            </a:r>
            <a:r>
              <a:rPr sz="200" spc="19" dirty="0">
                <a:solidFill>
                  <a:srgbClr val="010101"/>
                </a:solidFill>
                <a:latin typeface="Arial"/>
                <a:cs typeface="Arial"/>
              </a:rPr>
              <a:t>check</a:t>
            </a:r>
            <a:r>
              <a:rPr sz="200" dirty="0">
                <a:solidFill>
                  <a:srgbClr val="010101"/>
                </a:solidFill>
                <a:latin typeface="Arial"/>
                <a:cs typeface="Arial"/>
              </a:rPr>
              <a:t>  </a:t>
            </a:r>
            <a:r>
              <a:rPr sz="200" spc="-3" dirty="0">
                <a:solidFill>
                  <a:srgbClr val="010101"/>
                </a:solidFill>
                <a:latin typeface="Arial"/>
                <a:cs typeface="Arial"/>
              </a:rPr>
              <a:t> </a:t>
            </a:r>
            <a:r>
              <a:rPr sz="200" spc="13" dirty="0">
                <a:solidFill>
                  <a:srgbClr val="010101"/>
                </a:solidFill>
                <a:latin typeface="Arial"/>
                <a:cs typeface="Arial"/>
              </a:rPr>
              <a:t>all</a:t>
            </a:r>
            <a:r>
              <a:rPr sz="200" dirty="0">
                <a:solidFill>
                  <a:srgbClr val="010101"/>
                </a:solidFill>
                <a:latin typeface="Arial"/>
                <a:cs typeface="Arial"/>
              </a:rPr>
              <a:t>  </a:t>
            </a:r>
            <a:r>
              <a:rPr sz="200" spc="-16" dirty="0">
                <a:solidFill>
                  <a:srgbClr val="010101"/>
                </a:solidFill>
                <a:latin typeface="Arial"/>
                <a:cs typeface="Arial"/>
              </a:rPr>
              <a:t> </a:t>
            </a:r>
            <a:r>
              <a:rPr sz="200" spc="19" dirty="0">
                <a:solidFill>
                  <a:srgbClr val="181818"/>
                </a:solidFill>
                <a:latin typeface="Arial"/>
                <a:cs typeface="Arial"/>
              </a:rPr>
              <a:t>dimensions</a:t>
            </a:r>
            <a:r>
              <a:rPr sz="200" dirty="0">
                <a:solidFill>
                  <a:srgbClr val="181818"/>
                </a:solidFill>
                <a:latin typeface="Arial"/>
                <a:cs typeface="Arial"/>
              </a:rPr>
              <a:t>  </a:t>
            </a:r>
            <a:r>
              <a:rPr sz="200" spc="16" dirty="0">
                <a:solidFill>
                  <a:srgbClr val="181818"/>
                </a:solidFill>
                <a:latin typeface="Arial"/>
                <a:cs typeface="Arial"/>
              </a:rPr>
              <a:t> </a:t>
            </a:r>
            <a:r>
              <a:rPr sz="200" spc="19" dirty="0">
                <a:solidFill>
                  <a:srgbClr val="010101"/>
                </a:solidFill>
                <a:latin typeface="Arial"/>
                <a:cs typeface="Arial"/>
              </a:rPr>
              <a:t>prior</a:t>
            </a:r>
            <a:r>
              <a:rPr sz="200" dirty="0">
                <a:solidFill>
                  <a:srgbClr val="010101"/>
                </a:solidFill>
                <a:latin typeface="Arial"/>
                <a:cs typeface="Arial"/>
              </a:rPr>
              <a:t>  </a:t>
            </a:r>
            <a:r>
              <a:rPr sz="200" spc="-25" dirty="0">
                <a:solidFill>
                  <a:srgbClr val="010101"/>
                </a:solidFill>
                <a:latin typeface="Arial"/>
                <a:cs typeface="Arial"/>
              </a:rPr>
              <a:t> </a:t>
            </a:r>
            <a:r>
              <a:rPr sz="200" spc="16" dirty="0">
                <a:solidFill>
                  <a:srgbClr val="010101"/>
                </a:solidFill>
                <a:latin typeface="Arial"/>
                <a:cs typeface="Arial"/>
              </a:rPr>
              <a:t>to</a:t>
            </a:r>
            <a:r>
              <a:rPr sz="200" dirty="0">
                <a:solidFill>
                  <a:srgbClr val="010101"/>
                </a:solidFill>
                <a:latin typeface="Arial"/>
                <a:cs typeface="Arial"/>
              </a:rPr>
              <a:t>  </a:t>
            </a:r>
            <a:r>
              <a:rPr sz="200" spc="16" dirty="0">
                <a:solidFill>
                  <a:srgbClr val="010101"/>
                </a:solidFill>
                <a:latin typeface="Arial"/>
                <a:cs typeface="Arial"/>
              </a:rPr>
              <a:t> </a:t>
            </a:r>
            <a:r>
              <a:rPr sz="200" spc="19" dirty="0">
                <a:solidFill>
                  <a:srgbClr val="181818"/>
                </a:solidFill>
                <a:latin typeface="Arial"/>
                <a:cs typeface="Arial"/>
              </a:rPr>
              <a:t>start</a:t>
            </a:r>
            <a:r>
              <a:rPr sz="200" dirty="0">
                <a:solidFill>
                  <a:srgbClr val="181818"/>
                </a:solidFill>
                <a:latin typeface="Arial"/>
                <a:cs typeface="Arial"/>
              </a:rPr>
              <a:t>  </a:t>
            </a:r>
            <a:r>
              <a:rPr sz="200" spc="9" dirty="0">
                <a:solidFill>
                  <a:srgbClr val="181818"/>
                </a:solidFill>
                <a:latin typeface="Arial"/>
                <a:cs typeface="Arial"/>
              </a:rPr>
              <a:t> </a:t>
            </a:r>
            <a:r>
              <a:rPr sz="200" spc="9" dirty="0">
                <a:solidFill>
                  <a:srgbClr val="010101"/>
                </a:solidFill>
                <a:latin typeface="Arial"/>
                <a:cs typeface="Arial"/>
              </a:rPr>
              <a:t>of</a:t>
            </a:r>
            <a:r>
              <a:rPr sz="200" dirty="0">
                <a:solidFill>
                  <a:srgbClr val="010101"/>
                </a:solidFill>
                <a:latin typeface="Arial"/>
                <a:cs typeface="Arial"/>
              </a:rPr>
              <a:t>  </a:t>
            </a:r>
            <a:r>
              <a:rPr sz="200" spc="16" dirty="0">
                <a:solidFill>
                  <a:srgbClr val="010101"/>
                </a:solidFill>
                <a:latin typeface="Arial"/>
                <a:cs typeface="Arial"/>
              </a:rPr>
              <a:t> </a:t>
            </a:r>
            <a:r>
              <a:rPr sz="200" spc="19" dirty="0">
                <a:solidFill>
                  <a:srgbClr val="010101"/>
                </a:solidFill>
                <a:latin typeface="Arial"/>
                <a:cs typeface="Arial"/>
              </a:rPr>
              <a:t>construction</a:t>
            </a:r>
            <a:endParaRPr sz="200">
              <a:latin typeface="Arial"/>
              <a:cs typeface="Arial"/>
            </a:endParaRPr>
          </a:p>
        </p:txBody>
      </p:sp>
      <p:sp>
        <p:nvSpPr>
          <p:cNvPr id="22" name="object 22"/>
          <p:cNvSpPr txBox="1"/>
          <p:nvPr/>
        </p:nvSpPr>
        <p:spPr>
          <a:xfrm>
            <a:off x="9885917" y="189902"/>
            <a:ext cx="453465" cy="692497"/>
          </a:xfrm>
          <a:prstGeom prst="rect">
            <a:avLst/>
          </a:prstGeom>
        </p:spPr>
        <p:txBody>
          <a:bodyPr vert="horz" wrap="square" lIns="0" tIns="0" rIns="0" bIns="0" rtlCol="0">
            <a:spAutoFit/>
          </a:bodyPr>
          <a:lstStyle/>
          <a:p>
            <a:pPr marL="7938"/>
            <a:r>
              <a:rPr sz="4500" spc="1416" dirty="0">
                <a:solidFill>
                  <a:srgbClr val="010101"/>
                </a:solidFill>
                <a:latin typeface="Arial"/>
                <a:cs typeface="Arial"/>
              </a:rPr>
              <a:t>x</a:t>
            </a:r>
            <a:endParaRPr sz="4500">
              <a:latin typeface="Arial"/>
              <a:cs typeface="Arial"/>
            </a:endParaRPr>
          </a:p>
        </p:txBody>
      </p:sp>
      <p:sp>
        <p:nvSpPr>
          <p:cNvPr id="23" name="object 23"/>
          <p:cNvSpPr txBox="1"/>
          <p:nvPr/>
        </p:nvSpPr>
        <p:spPr>
          <a:xfrm>
            <a:off x="9878793" y="741327"/>
            <a:ext cx="455332" cy="184666"/>
          </a:xfrm>
          <a:prstGeom prst="rect">
            <a:avLst/>
          </a:prstGeom>
        </p:spPr>
        <p:txBody>
          <a:bodyPr vert="horz" wrap="square" lIns="0" tIns="0" rIns="0" bIns="0" rtlCol="0">
            <a:spAutoFit/>
          </a:bodyPr>
          <a:lstStyle/>
          <a:p>
            <a:pPr marL="7938"/>
            <a:r>
              <a:rPr sz="600" spc="-106" dirty="0">
                <a:solidFill>
                  <a:srgbClr val="010101"/>
                </a:solidFill>
                <a:latin typeface="Arial"/>
                <a:cs typeface="Arial"/>
              </a:rPr>
              <a:t>YEZZI </a:t>
            </a:r>
            <a:r>
              <a:rPr sz="600" spc="-9" dirty="0">
                <a:solidFill>
                  <a:srgbClr val="010101"/>
                </a:solidFill>
                <a:latin typeface="Arial"/>
                <a:cs typeface="Arial"/>
              </a:rPr>
              <a:t> </a:t>
            </a:r>
            <a:r>
              <a:rPr sz="600" spc="-134" dirty="0">
                <a:solidFill>
                  <a:srgbClr val="010101"/>
                </a:solidFill>
                <a:latin typeface="Arial"/>
                <a:cs typeface="Arial"/>
              </a:rPr>
              <a:t>ASSOCIATES</a:t>
            </a:r>
            <a:endParaRPr sz="600">
              <a:latin typeface="Arial"/>
              <a:cs typeface="Arial"/>
            </a:endParaRPr>
          </a:p>
        </p:txBody>
      </p:sp>
      <p:sp>
        <p:nvSpPr>
          <p:cNvPr id="24" name="object 24"/>
          <p:cNvSpPr txBox="1"/>
          <p:nvPr/>
        </p:nvSpPr>
        <p:spPr>
          <a:xfrm>
            <a:off x="9869890" y="868870"/>
            <a:ext cx="479985" cy="256480"/>
          </a:xfrm>
          <a:prstGeom prst="rect">
            <a:avLst/>
          </a:prstGeom>
        </p:spPr>
        <p:txBody>
          <a:bodyPr vert="horz" wrap="square" lIns="0" tIns="0" rIns="0" bIns="0" rtlCol="0">
            <a:spAutoFit/>
          </a:bodyPr>
          <a:lstStyle/>
          <a:p>
            <a:pPr marR="149622" algn="ctr">
              <a:lnSpc>
                <a:spcPts val="491"/>
              </a:lnSpc>
            </a:pPr>
            <a:r>
              <a:rPr sz="400" spc="-66" dirty="0">
                <a:solidFill>
                  <a:srgbClr val="010101"/>
                </a:solidFill>
                <a:latin typeface="Arial"/>
                <a:cs typeface="Arial"/>
              </a:rPr>
              <a:t>ARCHITECTURE</a:t>
            </a:r>
            <a:endParaRPr sz="400">
              <a:latin typeface="Arial"/>
              <a:cs typeface="Arial"/>
            </a:endParaRPr>
          </a:p>
          <a:p>
            <a:pPr marR="139700" algn="ctr">
              <a:lnSpc>
                <a:spcPts val="281"/>
              </a:lnSpc>
            </a:pPr>
            <a:r>
              <a:rPr sz="300" b="1" spc="-44" dirty="0">
                <a:solidFill>
                  <a:srgbClr val="010101"/>
                </a:solidFill>
                <a:latin typeface="Arial"/>
                <a:cs typeface="Arial"/>
              </a:rPr>
              <a:t>PLANNING</a:t>
            </a:r>
            <a:endParaRPr sz="300">
              <a:latin typeface="Arial"/>
              <a:cs typeface="Arial"/>
            </a:endParaRPr>
          </a:p>
          <a:p>
            <a:pPr marL="166688">
              <a:lnSpc>
                <a:spcPts val="313"/>
              </a:lnSpc>
            </a:pPr>
            <a:r>
              <a:rPr sz="300" b="1" spc="-44" dirty="0">
                <a:solidFill>
                  <a:srgbClr val="010101"/>
                </a:solidFill>
                <a:latin typeface="Arial"/>
                <a:cs typeface="Arial"/>
              </a:rPr>
              <a:t>ENGINEERING</a:t>
            </a:r>
            <a:endParaRPr sz="300">
              <a:latin typeface="Arial"/>
              <a:cs typeface="Arial"/>
            </a:endParaRPr>
          </a:p>
          <a:p>
            <a:pPr marL="240506">
              <a:lnSpc>
                <a:spcPts val="328"/>
              </a:lnSpc>
            </a:pPr>
            <a:r>
              <a:rPr sz="300" b="1" spc="-38" dirty="0">
                <a:solidFill>
                  <a:srgbClr val="010101"/>
                </a:solidFill>
                <a:latin typeface="Arial"/>
                <a:cs typeface="Arial"/>
              </a:rPr>
              <a:t>INTERIORS</a:t>
            </a:r>
            <a:endParaRPr sz="300">
              <a:latin typeface="Arial"/>
              <a:cs typeface="Arial"/>
            </a:endParaRPr>
          </a:p>
          <a:p>
            <a:pPr marL="306784">
              <a:lnSpc>
                <a:spcPts val="331"/>
              </a:lnSpc>
            </a:pPr>
            <a:r>
              <a:rPr sz="300" b="1" spc="-56" dirty="0">
                <a:solidFill>
                  <a:srgbClr val="010101"/>
                </a:solidFill>
                <a:latin typeface="Arial"/>
                <a:cs typeface="Arial"/>
              </a:rPr>
              <a:t>MANAGEMENT</a:t>
            </a:r>
            <a:endParaRPr sz="300">
              <a:latin typeface="Arial"/>
              <a:cs typeface="Arial"/>
            </a:endParaRPr>
          </a:p>
        </p:txBody>
      </p:sp>
      <p:sp>
        <p:nvSpPr>
          <p:cNvPr id="25" name="object 25"/>
          <p:cNvSpPr txBox="1"/>
          <p:nvPr/>
        </p:nvSpPr>
        <p:spPr>
          <a:xfrm>
            <a:off x="9866329" y="2491840"/>
            <a:ext cx="491191" cy="215444"/>
          </a:xfrm>
          <a:prstGeom prst="rect">
            <a:avLst/>
          </a:prstGeom>
        </p:spPr>
        <p:txBody>
          <a:bodyPr vert="horz" wrap="square" lIns="0" tIns="0" rIns="0" bIns="0" rtlCol="0">
            <a:spAutoFit/>
          </a:bodyPr>
          <a:lstStyle/>
          <a:p>
            <a:pPr marL="9525"/>
            <a:r>
              <a:rPr sz="400" b="1" u="sng" spc="-63" dirty="0">
                <a:solidFill>
                  <a:srgbClr val="010101"/>
                </a:solidFill>
                <a:latin typeface="Arial"/>
                <a:cs typeface="Arial"/>
              </a:rPr>
              <a:t>Daniel</a:t>
            </a:r>
            <a:r>
              <a:rPr sz="400" b="1" u="sng" spc="-3" dirty="0">
                <a:solidFill>
                  <a:srgbClr val="010101"/>
                </a:solidFill>
                <a:latin typeface="Arial"/>
                <a:cs typeface="Arial"/>
              </a:rPr>
              <a:t>  </a:t>
            </a:r>
            <a:r>
              <a:rPr sz="400" b="1" u="sng" spc="-50" dirty="0">
                <a:solidFill>
                  <a:srgbClr val="010101"/>
                </a:solidFill>
                <a:latin typeface="Arial"/>
                <a:cs typeface="Arial"/>
              </a:rPr>
              <a:t> </a:t>
            </a:r>
            <a:r>
              <a:rPr sz="400" b="1" u="sng" spc="-69" dirty="0">
                <a:solidFill>
                  <a:srgbClr val="010101"/>
                </a:solidFill>
                <a:latin typeface="Arial"/>
                <a:cs typeface="Arial"/>
              </a:rPr>
              <a:t>M.</a:t>
            </a:r>
            <a:r>
              <a:rPr sz="400" b="1" u="sng" spc="-3" dirty="0">
                <a:solidFill>
                  <a:srgbClr val="010101"/>
                </a:solidFill>
                <a:latin typeface="Arial"/>
                <a:cs typeface="Arial"/>
              </a:rPr>
              <a:t> </a:t>
            </a:r>
            <a:r>
              <a:rPr sz="400" b="1" u="sng" spc="41" dirty="0">
                <a:solidFill>
                  <a:srgbClr val="010101"/>
                </a:solidFill>
                <a:latin typeface="Arial"/>
                <a:cs typeface="Arial"/>
              </a:rPr>
              <a:t> </a:t>
            </a:r>
            <a:r>
              <a:rPr sz="400" b="1" u="sng" spc="-75" dirty="0">
                <a:solidFill>
                  <a:srgbClr val="010101"/>
                </a:solidFill>
                <a:latin typeface="Arial"/>
                <a:cs typeface="Arial"/>
              </a:rPr>
              <a:t>S</a:t>
            </a:r>
            <a:r>
              <a:rPr sz="400" b="1" spc="-50" dirty="0">
                <a:solidFill>
                  <a:srgbClr val="010101"/>
                </a:solidFill>
                <a:latin typeface="Arial"/>
                <a:cs typeface="Arial"/>
              </a:rPr>
              <a:t>ernotti</a:t>
            </a:r>
            <a:endParaRPr sz="400">
              <a:latin typeface="Arial"/>
              <a:cs typeface="Arial"/>
            </a:endParaRPr>
          </a:p>
          <a:p>
            <a:pPr marL="7938" marR="3175">
              <a:lnSpc>
                <a:spcPts val="269"/>
              </a:lnSpc>
              <a:spcBef>
                <a:spcPts val="38"/>
              </a:spcBef>
            </a:pPr>
            <a:r>
              <a:rPr sz="300" spc="3" dirty="0">
                <a:solidFill>
                  <a:srgbClr val="181818"/>
                </a:solidFill>
                <a:latin typeface="Arial"/>
                <a:cs typeface="Arial"/>
              </a:rPr>
              <a:t>Architect  </a:t>
            </a:r>
            <a:r>
              <a:rPr sz="300" spc="16" dirty="0">
                <a:solidFill>
                  <a:srgbClr val="181818"/>
                </a:solidFill>
                <a:latin typeface="Arial"/>
                <a:cs typeface="Arial"/>
              </a:rPr>
              <a:t> </a:t>
            </a:r>
            <a:r>
              <a:rPr sz="300" spc="-19" dirty="0">
                <a:solidFill>
                  <a:srgbClr val="181818"/>
                </a:solidFill>
                <a:latin typeface="Arial"/>
                <a:cs typeface="Arial"/>
              </a:rPr>
              <a:t>No</a:t>
            </a:r>
            <a:r>
              <a:rPr sz="300" dirty="0">
                <a:solidFill>
                  <a:srgbClr val="181818"/>
                </a:solidFill>
                <a:latin typeface="Arial"/>
                <a:cs typeface="Arial"/>
              </a:rPr>
              <a:t>   </a:t>
            </a:r>
            <a:r>
              <a:rPr sz="300" spc="-31" dirty="0">
                <a:solidFill>
                  <a:srgbClr val="181818"/>
                </a:solidFill>
                <a:latin typeface="Arial"/>
                <a:cs typeface="Arial"/>
              </a:rPr>
              <a:t> </a:t>
            </a:r>
            <a:r>
              <a:rPr sz="300" spc="9" dirty="0">
                <a:solidFill>
                  <a:srgbClr val="010101"/>
                </a:solidFill>
                <a:latin typeface="Arial"/>
                <a:cs typeface="Arial"/>
              </a:rPr>
              <a:t>21AI01897900-NJ</a:t>
            </a:r>
            <a:r>
              <a:rPr sz="300" spc="3" dirty="0">
                <a:solidFill>
                  <a:srgbClr val="010101"/>
                </a:solidFill>
                <a:latin typeface="Arial"/>
                <a:cs typeface="Arial"/>
              </a:rPr>
              <a:t> </a:t>
            </a:r>
            <a:r>
              <a:rPr sz="300" spc="3" dirty="0">
                <a:solidFill>
                  <a:srgbClr val="181818"/>
                </a:solidFill>
                <a:latin typeface="Arial"/>
                <a:cs typeface="Arial"/>
              </a:rPr>
              <a:t>Architect</a:t>
            </a:r>
            <a:r>
              <a:rPr sz="300" dirty="0">
                <a:solidFill>
                  <a:srgbClr val="181818"/>
                </a:solidFill>
                <a:latin typeface="Arial"/>
                <a:cs typeface="Arial"/>
              </a:rPr>
              <a:t>  </a:t>
            </a:r>
            <a:r>
              <a:rPr sz="300" spc="16" dirty="0">
                <a:solidFill>
                  <a:srgbClr val="181818"/>
                </a:solidFill>
                <a:latin typeface="Arial"/>
                <a:cs typeface="Arial"/>
              </a:rPr>
              <a:t> </a:t>
            </a:r>
            <a:r>
              <a:rPr sz="300" spc="-19" dirty="0">
                <a:solidFill>
                  <a:srgbClr val="010101"/>
                </a:solidFill>
                <a:latin typeface="Arial"/>
                <a:cs typeface="Arial"/>
              </a:rPr>
              <a:t>No</a:t>
            </a:r>
            <a:r>
              <a:rPr sz="300" dirty="0">
                <a:solidFill>
                  <a:srgbClr val="010101"/>
                </a:solidFill>
                <a:latin typeface="Arial"/>
                <a:cs typeface="Arial"/>
              </a:rPr>
              <a:t>   </a:t>
            </a:r>
            <a:r>
              <a:rPr sz="300" spc="-31" dirty="0">
                <a:solidFill>
                  <a:srgbClr val="010101"/>
                </a:solidFill>
                <a:latin typeface="Arial"/>
                <a:cs typeface="Arial"/>
              </a:rPr>
              <a:t> </a:t>
            </a:r>
            <a:r>
              <a:rPr sz="300" spc="13" dirty="0">
                <a:solidFill>
                  <a:srgbClr val="010101"/>
                </a:solidFill>
                <a:latin typeface="Arial"/>
                <a:cs typeface="Arial"/>
              </a:rPr>
              <a:t>73872</a:t>
            </a:r>
            <a:r>
              <a:rPr sz="300" dirty="0">
                <a:solidFill>
                  <a:srgbClr val="010101"/>
                </a:solidFill>
                <a:latin typeface="Arial"/>
                <a:cs typeface="Arial"/>
              </a:rPr>
              <a:t>      </a:t>
            </a:r>
            <a:r>
              <a:rPr sz="300" spc="6" dirty="0">
                <a:solidFill>
                  <a:srgbClr val="010101"/>
                </a:solidFill>
                <a:latin typeface="Arial"/>
                <a:cs typeface="Arial"/>
              </a:rPr>
              <a:t> </a:t>
            </a:r>
            <a:r>
              <a:rPr sz="300" spc="-3" dirty="0">
                <a:solidFill>
                  <a:srgbClr val="010101"/>
                </a:solidFill>
                <a:latin typeface="Arial"/>
                <a:cs typeface="Arial"/>
              </a:rPr>
              <a:t>-NCARB</a:t>
            </a:r>
            <a:endParaRPr sz="300">
              <a:latin typeface="Arial"/>
              <a:cs typeface="Arial"/>
            </a:endParaRPr>
          </a:p>
        </p:txBody>
      </p:sp>
      <p:sp>
        <p:nvSpPr>
          <p:cNvPr id="26" name="object 26"/>
          <p:cNvSpPr txBox="1"/>
          <p:nvPr/>
        </p:nvSpPr>
        <p:spPr>
          <a:xfrm>
            <a:off x="9884137" y="3161541"/>
            <a:ext cx="113179" cy="30778"/>
          </a:xfrm>
          <a:prstGeom prst="rect">
            <a:avLst/>
          </a:prstGeom>
        </p:spPr>
        <p:txBody>
          <a:bodyPr vert="horz" wrap="square" lIns="0" tIns="0" rIns="0" bIns="0" rtlCol="0">
            <a:spAutoFit/>
          </a:bodyPr>
          <a:lstStyle/>
          <a:p>
            <a:pPr marL="7938"/>
            <a:r>
              <a:rPr sz="200" b="1" spc="-31" dirty="0">
                <a:solidFill>
                  <a:srgbClr val="010101"/>
                </a:solidFill>
                <a:latin typeface="Arial"/>
                <a:cs typeface="Arial"/>
              </a:rPr>
              <a:t>Signcrture</a:t>
            </a:r>
            <a:endParaRPr sz="200">
              <a:latin typeface="Arial"/>
              <a:cs typeface="Arial"/>
            </a:endParaRPr>
          </a:p>
        </p:txBody>
      </p:sp>
      <p:sp>
        <p:nvSpPr>
          <p:cNvPr id="27" name="object 27"/>
          <p:cNvSpPr txBox="1"/>
          <p:nvPr/>
        </p:nvSpPr>
        <p:spPr>
          <a:xfrm>
            <a:off x="10003443" y="3798225"/>
            <a:ext cx="67982" cy="123111"/>
          </a:xfrm>
          <a:prstGeom prst="rect">
            <a:avLst/>
          </a:prstGeom>
        </p:spPr>
        <p:txBody>
          <a:bodyPr vert="horz" wrap="square" lIns="0" tIns="0" rIns="0" bIns="0" rtlCol="0">
            <a:spAutoFit/>
          </a:bodyPr>
          <a:lstStyle/>
          <a:p>
            <a:pPr marL="7938"/>
            <a:r>
              <a:rPr sz="400" spc="106" dirty="0">
                <a:solidFill>
                  <a:srgbClr val="010101"/>
                </a:solidFill>
                <a:latin typeface="Arial"/>
                <a:cs typeface="Arial"/>
              </a:rPr>
              <a:t>I-</a:t>
            </a:r>
            <a:endParaRPr sz="400">
              <a:latin typeface="Arial"/>
              <a:cs typeface="Arial"/>
            </a:endParaRPr>
          </a:p>
        </p:txBody>
      </p:sp>
      <p:sp>
        <p:nvSpPr>
          <p:cNvPr id="28" name="object 28"/>
          <p:cNvSpPr txBox="1"/>
          <p:nvPr/>
        </p:nvSpPr>
        <p:spPr>
          <a:xfrm>
            <a:off x="10142340" y="3777587"/>
            <a:ext cx="69850" cy="61555"/>
          </a:xfrm>
          <a:prstGeom prst="rect">
            <a:avLst/>
          </a:prstGeom>
        </p:spPr>
        <p:txBody>
          <a:bodyPr vert="horz" wrap="square" lIns="0" tIns="0" rIns="0" bIns="0" rtlCol="0">
            <a:spAutoFit/>
          </a:bodyPr>
          <a:lstStyle/>
          <a:p>
            <a:pPr marL="7938"/>
            <a:r>
              <a:rPr sz="400" spc="59" dirty="0">
                <a:solidFill>
                  <a:srgbClr val="010101"/>
                </a:solidFill>
                <a:latin typeface="Arial"/>
                <a:cs typeface="Arial"/>
              </a:rPr>
              <a:t>Ill</a:t>
            </a:r>
            <a:endParaRPr sz="400">
              <a:latin typeface="Arial"/>
              <a:cs typeface="Arial"/>
            </a:endParaRPr>
          </a:p>
        </p:txBody>
      </p:sp>
      <p:sp>
        <p:nvSpPr>
          <p:cNvPr id="29" name="object 29"/>
          <p:cNvSpPr txBox="1"/>
          <p:nvPr/>
        </p:nvSpPr>
        <p:spPr>
          <a:xfrm>
            <a:off x="10003443" y="3872814"/>
            <a:ext cx="132976" cy="123111"/>
          </a:xfrm>
          <a:prstGeom prst="rect">
            <a:avLst/>
          </a:prstGeom>
        </p:spPr>
        <p:txBody>
          <a:bodyPr vert="horz" wrap="square" lIns="0" tIns="0" rIns="0" bIns="0" rtlCol="0">
            <a:spAutoFit/>
          </a:bodyPr>
          <a:lstStyle/>
          <a:p>
            <a:pPr marL="7938"/>
            <a:r>
              <a:rPr sz="400" spc="16" dirty="0">
                <a:solidFill>
                  <a:srgbClr val="010101"/>
                </a:solidFill>
                <a:latin typeface="Times New Roman"/>
                <a:cs typeface="Times New Roman"/>
              </a:rPr>
              <a:t>&lt;</a:t>
            </a:r>
            <a:r>
              <a:rPr sz="400" spc="9" dirty="0">
                <a:solidFill>
                  <a:srgbClr val="010101"/>
                </a:solidFill>
                <a:latin typeface="Times New Roman"/>
                <a:cs typeface="Times New Roman"/>
              </a:rPr>
              <a:t>(  </a:t>
            </a:r>
            <a:r>
              <a:rPr sz="400" spc="-38" dirty="0">
                <a:solidFill>
                  <a:srgbClr val="010101"/>
                </a:solidFill>
                <a:latin typeface="Times New Roman"/>
                <a:cs typeface="Times New Roman"/>
              </a:rPr>
              <a:t> </a:t>
            </a:r>
            <a:r>
              <a:rPr sz="400" spc="-19" dirty="0">
                <a:solidFill>
                  <a:srgbClr val="010101"/>
                </a:solidFill>
                <a:latin typeface="Times New Roman"/>
                <a:cs typeface="Times New Roman"/>
              </a:rPr>
              <a:t>-.\</a:t>
            </a:r>
            <a:r>
              <a:rPr sz="400" spc="-22" dirty="0">
                <a:solidFill>
                  <a:srgbClr val="010101"/>
                </a:solidFill>
                <a:latin typeface="Times New Roman"/>
                <a:cs typeface="Times New Roman"/>
              </a:rPr>
              <a:t>)</a:t>
            </a:r>
            <a:endParaRPr sz="400">
              <a:latin typeface="Times New Roman"/>
              <a:cs typeface="Times New Roman"/>
            </a:endParaRPr>
          </a:p>
        </p:txBody>
      </p:sp>
      <p:sp>
        <p:nvSpPr>
          <p:cNvPr id="30" name="object 30"/>
          <p:cNvSpPr txBox="1"/>
          <p:nvPr/>
        </p:nvSpPr>
        <p:spPr>
          <a:xfrm>
            <a:off x="10003444" y="3916273"/>
            <a:ext cx="197597" cy="192360"/>
          </a:xfrm>
          <a:prstGeom prst="rect">
            <a:avLst/>
          </a:prstGeom>
        </p:spPr>
        <p:txBody>
          <a:bodyPr vert="horz" wrap="square" lIns="0" tIns="0" rIns="0" bIns="0" rtlCol="0">
            <a:spAutoFit/>
          </a:bodyPr>
          <a:lstStyle/>
          <a:p>
            <a:pPr marL="7938">
              <a:lnSpc>
                <a:spcPts val="478"/>
              </a:lnSpc>
            </a:pPr>
            <a:r>
              <a:rPr sz="400" b="1" spc="16" dirty="0">
                <a:solidFill>
                  <a:srgbClr val="010101"/>
                </a:solidFill>
                <a:latin typeface="Arial"/>
                <a:cs typeface="Arial"/>
              </a:rPr>
              <a:t>Ill </a:t>
            </a:r>
            <a:r>
              <a:rPr sz="400" b="1" spc="-56" dirty="0">
                <a:solidFill>
                  <a:srgbClr val="010101"/>
                </a:solidFill>
                <a:latin typeface="Arial"/>
                <a:cs typeface="Arial"/>
              </a:rPr>
              <a:t> </a:t>
            </a:r>
            <a:r>
              <a:rPr sz="500" b="1" spc="-50" dirty="0">
                <a:solidFill>
                  <a:srgbClr val="010101"/>
                </a:solidFill>
                <a:latin typeface="Arial"/>
                <a:cs typeface="Arial"/>
              </a:rPr>
              <a:t>u-</a:t>
            </a:r>
            <a:r>
              <a:rPr sz="500" b="1" spc="28" dirty="0">
                <a:solidFill>
                  <a:srgbClr val="010101"/>
                </a:solidFill>
                <a:latin typeface="Arial"/>
                <a:cs typeface="Arial"/>
              </a:rPr>
              <a:t> </a:t>
            </a:r>
            <a:r>
              <a:rPr sz="300" b="1" spc="25" dirty="0">
                <a:solidFill>
                  <a:srgbClr val="010101"/>
                </a:solidFill>
                <a:latin typeface="Times New Roman"/>
                <a:cs typeface="Times New Roman"/>
              </a:rPr>
              <a:t>_J</a:t>
            </a:r>
            <a:endParaRPr sz="300">
              <a:latin typeface="Times New Roman"/>
              <a:cs typeface="Times New Roman"/>
            </a:endParaRPr>
          </a:p>
          <a:p>
            <a:pPr marL="7938">
              <a:lnSpc>
                <a:spcPts val="478"/>
              </a:lnSpc>
            </a:pPr>
            <a:r>
              <a:rPr sz="400" b="1" spc="75" dirty="0">
                <a:solidFill>
                  <a:srgbClr val="010101"/>
                </a:solidFill>
                <a:latin typeface="Arial"/>
                <a:cs typeface="Arial"/>
              </a:rPr>
              <a:t>I- </a:t>
            </a:r>
            <a:r>
              <a:rPr sz="400" b="1" spc="-22" dirty="0">
                <a:solidFill>
                  <a:srgbClr val="010101"/>
                </a:solidFill>
                <a:latin typeface="Arial"/>
                <a:cs typeface="Arial"/>
              </a:rPr>
              <a:t> </a:t>
            </a:r>
            <a:r>
              <a:rPr sz="400" b="1" spc="-19" dirty="0">
                <a:solidFill>
                  <a:srgbClr val="010101"/>
                </a:solidFill>
                <a:latin typeface="Arial"/>
                <a:cs typeface="Arial"/>
              </a:rPr>
              <a:t>l'I\</a:t>
            </a:r>
            <a:r>
              <a:rPr sz="400" b="1" dirty="0">
                <a:solidFill>
                  <a:srgbClr val="010101"/>
                </a:solidFill>
                <a:latin typeface="Arial"/>
                <a:cs typeface="Arial"/>
              </a:rPr>
              <a:t> </a:t>
            </a:r>
            <a:r>
              <a:rPr sz="400" b="1" spc="-34" dirty="0">
                <a:solidFill>
                  <a:srgbClr val="010101"/>
                </a:solidFill>
                <a:latin typeface="Arial"/>
                <a:cs typeface="Arial"/>
              </a:rPr>
              <a:t> </a:t>
            </a:r>
            <a:r>
              <a:rPr sz="500" b="1" spc="-94" dirty="0">
                <a:solidFill>
                  <a:srgbClr val="010101"/>
                </a:solidFill>
                <a:latin typeface="Times New Roman"/>
                <a:cs typeface="Times New Roman"/>
              </a:rPr>
              <a:t>IL</a:t>
            </a:r>
            <a:endParaRPr sz="500">
              <a:latin typeface="Times New Roman"/>
              <a:cs typeface="Times New Roman"/>
            </a:endParaRPr>
          </a:p>
        </p:txBody>
      </p:sp>
      <p:sp>
        <p:nvSpPr>
          <p:cNvPr id="31" name="object 31"/>
          <p:cNvSpPr txBox="1"/>
          <p:nvPr/>
        </p:nvSpPr>
        <p:spPr>
          <a:xfrm>
            <a:off x="10005225" y="4036593"/>
            <a:ext cx="197597" cy="76944"/>
          </a:xfrm>
          <a:prstGeom prst="rect">
            <a:avLst/>
          </a:prstGeom>
        </p:spPr>
        <p:txBody>
          <a:bodyPr vert="horz" wrap="square" lIns="0" tIns="0" rIns="0" bIns="0" rtlCol="0">
            <a:spAutoFit/>
          </a:bodyPr>
          <a:lstStyle/>
          <a:p>
            <a:pPr marL="7938"/>
            <a:r>
              <a:rPr sz="500" b="1" spc="-44" dirty="0">
                <a:solidFill>
                  <a:srgbClr val="010101"/>
                </a:solidFill>
                <a:latin typeface="Arial"/>
                <a:cs typeface="Arial"/>
              </a:rPr>
              <a:t>O </a:t>
            </a:r>
            <a:r>
              <a:rPr sz="500" b="1" spc="-63" dirty="0">
                <a:solidFill>
                  <a:srgbClr val="010101"/>
                </a:solidFill>
                <a:latin typeface="Arial"/>
                <a:cs typeface="Arial"/>
              </a:rPr>
              <a:t> </a:t>
            </a:r>
            <a:r>
              <a:rPr sz="500" b="1" spc="91" dirty="0">
                <a:solidFill>
                  <a:srgbClr val="010101"/>
                </a:solidFill>
                <a:latin typeface="Arial"/>
                <a:cs typeface="Arial"/>
              </a:rPr>
              <a:t>a</a:t>
            </a:r>
            <a:r>
              <a:rPr sz="500" b="1" dirty="0">
                <a:solidFill>
                  <a:srgbClr val="010101"/>
                </a:solidFill>
                <a:latin typeface="Arial"/>
                <a:cs typeface="Arial"/>
              </a:rPr>
              <a:t> </a:t>
            </a:r>
            <a:r>
              <a:rPr sz="500" b="1" spc="113" dirty="0">
                <a:solidFill>
                  <a:srgbClr val="010101"/>
                </a:solidFill>
                <a:latin typeface="Arial"/>
                <a:cs typeface="Arial"/>
              </a:rPr>
              <a:t>z</a:t>
            </a:r>
            <a:endParaRPr sz="500">
              <a:latin typeface="Arial"/>
              <a:cs typeface="Arial"/>
            </a:endParaRPr>
          </a:p>
        </p:txBody>
      </p:sp>
      <p:sp>
        <p:nvSpPr>
          <p:cNvPr id="32" name="object 32"/>
          <p:cNvSpPr txBox="1"/>
          <p:nvPr/>
        </p:nvSpPr>
        <p:spPr>
          <a:xfrm>
            <a:off x="10001663" y="4077869"/>
            <a:ext cx="205068" cy="218008"/>
          </a:xfrm>
          <a:prstGeom prst="rect">
            <a:avLst/>
          </a:prstGeom>
        </p:spPr>
        <p:txBody>
          <a:bodyPr vert="horz" wrap="square" lIns="0" tIns="0" rIns="0" bIns="0" rtlCol="0">
            <a:spAutoFit/>
          </a:bodyPr>
          <a:lstStyle/>
          <a:p>
            <a:pPr marL="7938">
              <a:lnSpc>
                <a:spcPts val="613"/>
              </a:lnSpc>
            </a:pPr>
            <a:r>
              <a:rPr sz="300" b="1" spc="25" dirty="0">
                <a:solidFill>
                  <a:srgbClr val="010101"/>
                </a:solidFill>
                <a:latin typeface="Times New Roman"/>
                <a:cs typeface="Times New Roman"/>
              </a:rPr>
              <a:t>_J   </a:t>
            </a:r>
            <a:r>
              <a:rPr sz="500" b="1" spc="113" dirty="0">
                <a:solidFill>
                  <a:srgbClr val="010101"/>
                </a:solidFill>
                <a:latin typeface="Arial"/>
                <a:cs typeface="Arial"/>
              </a:rPr>
              <a:t>z</a:t>
            </a:r>
            <a:r>
              <a:rPr sz="500" b="1" spc="53" dirty="0">
                <a:solidFill>
                  <a:srgbClr val="010101"/>
                </a:solidFill>
                <a:latin typeface="Arial"/>
                <a:cs typeface="Arial"/>
              </a:rPr>
              <a:t> </a:t>
            </a:r>
            <a:r>
              <a:rPr sz="400" b="1" spc="38" dirty="0">
                <a:solidFill>
                  <a:srgbClr val="010101"/>
                </a:solidFill>
                <a:latin typeface="Times New Roman"/>
                <a:cs typeface="Times New Roman"/>
              </a:rPr>
              <a:t>Q</a:t>
            </a:r>
            <a:endParaRPr sz="400">
              <a:latin typeface="Times New Roman"/>
              <a:cs typeface="Times New Roman"/>
            </a:endParaRPr>
          </a:p>
          <a:p>
            <a:pPr marL="11509">
              <a:lnSpc>
                <a:spcPts val="463"/>
              </a:lnSpc>
            </a:pPr>
            <a:r>
              <a:rPr sz="400" b="1" spc="-25" dirty="0">
                <a:solidFill>
                  <a:srgbClr val="010101"/>
                </a:solidFill>
                <a:latin typeface="Arial"/>
                <a:cs typeface="Arial"/>
              </a:rPr>
              <a:t>I.I</a:t>
            </a:r>
            <a:r>
              <a:rPr sz="400" b="1" spc="-31" dirty="0">
                <a:solidFill>
                  <a:srgbClr val="010101"/>
                </a:solidFill>
                <a:latin typeface="Arial"/>
                <a:cs typeface="Arial"/>
              </a:rPr>
              <a:t>) </a:t>
            </a:r>
            <a:r>
              <a:rPr sz="400" b="1" spc="-6" dirty="0">
                <a:solidFill>
                  <a:srgbClr val="010101"/>
                </a:solidFill>
                <a:latin typeface="Arial"/>
                <a:cs typeface="Arial"/>
              </a:rPr>
              <a:t> </a:t>
            </a:r>
            <a:r>
              <a:rPr sz="400" b="1" spc="3" dirty="0">
                <a:solidFill>
                  <a:srgbClr val="010101"/>
                </a:solidFill>
                <a:latin typeface="Arial"/>
                <a:cs typeface="Arial"/>
              </a:rPr>
              <a:t>&lt;(</a:t>
            </a:r>
            <a:r>
              <a:rPr sz="400" b="1" dirty="0">
                <a:solidFill>
                  <a:srgbClr val="010101"/>
                </a:solidFill>
                <a:latin typeface="Arial"/>
                <a:cs typeface="Arial"/>
              </a:rPr>
              <a:t> </a:t>
            </a:r>
            <a:r>
              <a:rPr sz="400" b="1" spc="-28" dirty="0">
                <a:solidFill>
                  <a:srgbClr val="010101"/>
                </a:solidFill>
                <a:latin typeface="Arial"/>
                <a:cs typeface="Arial"/>
              </a:rPr>
              <a:t> </a:t>
            </a:r>
            <a:r>
              <a:rPr sz="400" b="1" spc="9" dirty="0">
                <a:solidFill>
                  <a:srgbClr val="010101"/>
                </a:solidFill>
                <a:latin typeface="Arial"/>
                <a:cs typeface="Arial"/>
              </a:rPr>
              <a:t>['I</a:t>
            </a:r>
            <a:endParaRPr sz="400">
              <a:latin typeface="Arial"/>
              <a:cs typeface="Arial"/>
            </a:endParaRPr>
          </a:p>
        </p:txBody>
      </p:sp>
      <p:sp>
        <p:nvSpPr>
          <p:cNvPr id="33" name="object 33"/>
          <p:cNvSpPr txBox="1"/>
          <p:nvPr/>
        </p:nvSpPr>
        <p:spPr>
          <a:xfrm>
            <a:off x="10001663" y="4209952"/>
            <a:ext cx="201332" cy="153888"/>
          </a:xfrm>
          <a:prstGeom prst="rect">
            <a:avLst/>
          </a:prstGeom>
        </p:spPr>
        <p:txBody>
          <a:bodyPr vert="horz" wrap="square" lIns="0" tIns="0" rIns="0" bIns="0" rtlCol="0">
            <a:spAutoFit/>
          </a:bodyPr>
          <a:lstStyle/>
          <a:p>
            <a:pPr marL="7938"/>
            <a:r>
              <a:rPr sz="500" b="1" spc="127" dirty="0">
                <a:solidFill>
                  <a:srgbClr val="010101"/>
                </a:solidFill>
                <a:latin typeface="Arial"/>
                <a:cs typeface="Arial"/>
              </a:rPr>
              <a:t>z </a:t>
            </a:r>
            <a:r>
              <a:rPr sz="500" b="1" spc="-66" dirty="0">
                <a:solidFill>
                  <a:srgbClr val="010101"/>
                </a:solidFill>
                <a:latin typeface="Arial"/>
                <a:cs typeface="Arial"/>
              </a:rPr>
              <a:t> </a:t>
            </a:r>
            <a:r>
              <a:rPr sz="500" b="1" spc="-59" dirty="0">
                <a:solidFill>
                  <a:srgbClr val="010101"/>
                </a:solidFill>
                <a:latin typeface="Arial"/>
                <a:cs typeface="Arial"/>
              </a:rPr>
              <a:t>-.\l</a:t>
            </a:r>
            <a:r>
              <a:rPr sz="500" b="1" spc="13" dirty="0">
                <a:solidFill>
                  <a:srgbClr val="010101"/>
                </a:solidFill>
                <a:latin typeface="Arial"/>
                <a:cs typeface="Arial"/>
              </a:rPr>
              <a:t> </a:t>
            </a:r>
            <a:r>
              <a:rPr sz="500" b="1" spc="113" dirty="0">
                <a:solidFill>
                  <a:srgbClr val="010101"/>
                </a:solidFill>
                <a:latin typeface="Arial"/>
                <a:cs typeface="Arial"/>
              </a:rPr>
              <a:t>z</a:t>
            </a:r>
            <a:endParaRPr sz="500">
              <a:latin typeface="Arial"/>
              <a:cs typeface="Arial"/>
            </a:endParaRPr>
          </a:p>
        </p:txBody>
      </p:sp>
      <p:sp>
        <p:nvSpPr>
          <p:cNvPr id="34" name="object 34"/>
          <p:cNvSpPr txBox="1"/>
          <p:nvPr/>
        </p:nvSpPr>
        <p:spPr>
          <a:xfrm>
            <a:off x="10001663" y="4248027"/>
            <a:ext cx="206188" cy="276999"/>
          </a:xfrm>
          <a:prstGeom prst="rect">
            <a:avLst/>
          </a:prstGeom>
        </p:spPr>
        <p:txBody>
          <a:bodyPr vert="horz" wrap="square" lIns="0" tIns="0" rIns="0" bIns="0" rtlCol="0">
            <a:spAutoFit/>
          </a:bodyPr>
          <a:lstStyle/>
          <a:p>
            <a:pPr marL="7938">
              <a:tabLst>
                <a:tab pos="157163" algn="l"/>
              </a:tabLst>
            </a:pPr>
            <a:r>
              <a:rPr sz="700" b="1" spc="-150" dirty="0">
                <a:solidFill>
                  <a:srgbClr val="010101"/>
                </a:solidFill>
                <a:latin typeface="Times New Roman"/>
                <a:cs typeface="Times New Roman"/>
              </a:rPr>
              <a:t>y_	</a:t>
            </a:r>
            <a:r>
              <a:rPr sz="400" b="1" spc="25" dirty="0">
                <a:solidFill>
                  <a:srgbClr val="010101"/>
                </a:solidFill>
                <a:latin typeface="Arial"/>
                <a:cs typeface="Arial"/>
              </a:rPr>
              <a:t>Ill</a:t>
            </a:r>
            <a:endParaRPr sz="400">
              <a:latin typeface="Arial"/>
              <a:cs typeface="Arial"/>
            </a:endParaRPr>
          </a:p>
        </p:txBody>
      </p:sp>
      <p:sp>
        <p:nvSpPr>
          <p:cNvPr id="35" name="object 35"/>
          <p:cNvSpPr txBox="1"/>
          <p:nvPr/>
        </p:nvSpPr>
        <p:spPr>
          <a:xfrm>
            <a:off x="10003443" y="4322841"/>
            <a:ext cx="209550" cy="153888"/>
          </a:xfrm>
          <a:prstGeom prst="rect">
            <a:avLst/>
          </a:prstGeom>
        </p:spPr>
        <p:txBody>
          <a:bodyPr vert="horz" wrap="square" lIns="0" tIns="0" rIns="0" bIns="0" rtlCol="0">
            <a:spAutoFit/>
          </a:bodyPr>
          <a:lstStyle/>
          <a:p>
            <a:pPr marL="7938"/>
            <a:r>
              <a:rPr sz="500" b="1" spc="94" dirty="0">
                <a:solidFill>
                  <a:srgbClr val="010101"/>
                </a:solidFill>
                <a:latin typeface="Arial"/>
                <a:cs typeface="Arial"/>
              </a:rPr>
              <a:t>Ii</a:t>
            </a:r>
            <a:r>
              <a:rPr sz="500" b="1" spc="3" dirty="0">
                <a:solidFill>
                  <a:srgbClr val="010101"/>
                </a:solidFill>
                <a:latin typeface="Arial"/>
                <a:cs typeface="Arial"/>
              </a:rPr>
              <a:t> </a:t>
            </a:r>
            <a:r>
              <a:rPr sz="400" b="1" spc="-19" dirty="0">
                <a:solidFill>
                  <a:srgbClr val="010101"/>
                </a:solidFill>
                <a:latin typeface="Arial"/>
                <a:cs typeface="Arial"/>
              </a:rPr>
              <a:t>l'I\</a:t>
            </a:r>
            <a:r>
              <a:rPr sz="400" b="1" dirty="0">
                <a:solidFill>
                  <a:srgbClr val="010101"/>
                </a:solidFill>
                <a:latin typeface="Arial"/>
                <a:cs typeface="Arial"/>
              </a:rPr>
              <a:t> </a:t>
            </a:r>
            <a:r>
              <a:rPr sz="400" b="1" spc="-34" dirty="0">
                <a:solidFill>
                  <a:srgbClr val="010101"/>
                </a:solidFill>
                <a:latin typeface="Arial"/>
                <a:cs typeface="Arial"/>
              </a:rPr>
              <a:t> </a:t>
            </a:r>
            <a:r>
              <a:rPr sz="500" b="1" spc="84" dirty="0">
                <a:solidFill>
                  <a:srgbClr val="010101"/>
                </a:solidFill>
                <a:latin typeface="Arial"/>
                <a:cs typeface="Arial"/>
              </a:rPr>
              <a:t>Ii</a:t>
            </a:r>
            <a:endParaRPr sz="500">
              <a:latin typeface="Arial"/>
              <a:cs typeface="Arial"/>
            </a:endParaRPr>
          </a:p>
        </p:txBody>
      </p:sp>
      <p:sp>
        <p:nvSpPr>
          <p:cNvPr id="36" name="object 36"/>
          <p:cNvSpPr txBox="1"/>
          <p:nvPr/>
        </p:nvSpPr>
        <p:spPr>
          <a:xfrm>
            <a:off x="10142340" y="4370310"/>
            <a:ext cx="135965" cy="138499"/>
          </a:xfrm>
          <a:prstGeom prst="rect">
            <a:avLst/>
          </a:prstGeom>
        </p:spPr>
        <p:txBody>
          <a:bodyPr vert="horz" wrap="square" lIns="0" tIns="0" rIns="0" bIns="0" rtlCol="0">
            <a:spAutoFit/>
          </a:bodyPr>
          <a:lstStyle/>
          <a:p>
            <a:pPr marL="7938"/>
            <a:r>
              <a:rPr sz="600" spc="23" baseline="9259" dirty="0">
                <a:solidFill>
                  <a:srgbClr val="010101"/>
                </a:solidFill>
                <a:latin typeface="Times New Roman"/>
                <a:cs typeface="Times New Roman"/>
              </a:rPr>
              <a:t>&lt;</a:t>
            </a:r>
            <a:r>
              <a:rPr sz="600" spc="14" baseline="9259" dirty="0">
                <a:solidFill>
                  <a:srgbClr val="010101"/>
                </a:solidFill>
                <a:latin typeface="Times New Roman"/>
                <a:cs typeface="Times New Roman"/>
              </a:rPr>
              <a:t>(   </a:t>
            </a:r>
            <a:r>
              <a:rPr sz="600" spc="47" baseline="9259" dirty="0">
                <a:solidFill>
                  <a:srgbClr val="010101"/>
                </a:solidFill>
                <a:latin typeface="Times New Roman"/>
                <a:cs typeface="Times New Roman"/>
              </a:rPr>
              <a:t> </a:t>
            </a:r>
            <a:r>
              <a:rPr sz="500" spc="-34" dirty="0">
                <a:solidFill>
                  <a:srgbClr val="010101"/>
                </a:solidFill>
                <a:latin typeface="Arial"/>
                <a:cs typeface="Arial"/>
              </a:rPr>
              <a:t>ill</a:t>
            </a:r>
            <a:endParaRPr sz="500">
              <a:latin typeface="Arial"/>
              <a:cs typeface="Arial"/>
            </a:endParaRPr>
          </a:p>
        </p:txBody>
      </p:sp>
      <p:sp>
        <p:nvSpPr>
          <p:cNvPr id="37" name="object 37"/>
          <p:cNvSpPr txBox="1"/>
          <p:nvPr/>
        </p:nvSpPr>
        <p:spPr>
          <a:xfrm>
            <a:off x="10003443" y="4374317"/>
            <a:ext cx="59018" cy="61555"/>
          </a:xfrm>
          <a:prstGeom prst="rect">
            <a:avLst/>
          </a:prstGeom>
        </p:spPr>
        <p:txBody>
          <a:bodyPr vert="horz" wrap="square" lIns="0" tIns="0" rIns="0" bIns="0" rtlCol="0">
            <a:spAutoFit/>
          </a:bodyPr>
          <a:lstStyle/>
          <a:p>
            <a:pPr marL="7938"/>
            <a:r>
              <a:rPr sz="400" spc="16" dirty="0">
                <a:solidFill>
                  <a:srgbClr val="010101"/>
                </a:solidFill>
                <a:latin typeface="Times New Roman"/>
                <a:cs typeface="Times New Roman"/>
              </a:rPr>
              <a:t>&lt;</a:t>
            </a:r>
            <a:r>
              <a:rPr sz="400" spc="9" dirty="0">
                <a:solidFill>
                  <a:srgbClr val="010101"/>
                </a:solidFill>
                <a:latin typeface="Times New Roman"/>
                <a:cs typeface="Times New Roman"/>
              </a:rPr>
              <a:t>(</a:t>
            </a:r>
            <a:endParaRPr sz="400">
              <a:latin typeface="Times New Roman"/>
              <a:cs typeface="Times New Roman"/>
            </a:endParaRPr>
          </a:p>
        </p:txBody>
      </p:sp>
      <p:sp>
        <p:nvSpPr>
          <p:cNvPr id="38" name="object 38"/>
          <p:cNvSpPr txBox="1"/>
          <p:nvPr/>
        </p:nvSpPr>
        <p:spPr>
          <a:xfrm>
            <a:off x="10003444" y="4434080"/>
            <a:ext cx="199091" cy="184666"/>
          </a:xfrm>
          <a:prstGeom prst="rect">
            <a:avLst/>
          </a:prstGeom>
        </p:spPr>
        <p:txBody>
          <a:bodyPr vert="horz" wrap="square" lIns="0" tIns="0" rIns="0" bIns="0" rtlCol="0">
            <a:spAutoFit/>
          </a:bodyPr>
          <a:lstStyle/>
          <a:p>
            <a:pPr marL="7938">
              <a:tabLst>
                <a:tab pos="155178" algn="l"/>
              </a:tabLst>
            </a:pPr>
            <a:r>
              <a:rPr sz="500" b="1" spc="-88" dirty="0">
                <a:solidFill>
                  <a:srgbClr val="010101"/>
                </a:solidFill>
                <a:latin typeface="Times New Roman"/>
                <a:cs typeface="Times New Roman"/>
              </a:rPr>
              <a:t>IL	</a:t>
            </a:r>
            <a:r>
              <a:rPr sz="600" b="1" spc="-119" dirty="0">
                <a:solidFill>
                  <a:srgbClr val="010101"/>
                </a:solidFill>
                <a:latin typeface="Arial"/>
                <a:cs typeface="Arial"/>
              </a:rPr>
              <a:t>-ct</a:t>
            </a:r>
            <a:endParaRPr sz="600">
              <a:latin typeface="Arial"/>
              <a:cs typeface="Arial"/>
            </a:endParaRPr>
          </a:p>
        </p:txBody>
      </p:sp>
      <p:sp>
        <p:nvSpPr>
          <p:cNvPr id="39" name="object 39"/>
          <p:cNvSpPr txBox="1"/>
          <p:nvPr/>
        </p:nvSpPr>
        <p:spPr>
          <a:xfrm>
            <a:off x="9885917" y="4991512"/>
            <a:ext cx="200585" cy="61555"/>
          </a:xfrm>
          <a:prstGeom prst="rect">
            <a:avLst/>
          </a:prstGeom>
        </p:spPr>
        <p:txBody>
          <a:bodyPr vert="horz" wrap="square" lIns="0" tIns="0" rIns="0" bIns="0" rtlCol="0">
            <a:spAutoFit/>
          </a:bodyPr>
          <a:lstStyle/>
          <a:p>
            <a:pPr marL="7938"/>
            <a:r>
              <a:rPr sz="200" b="1" spc="-9" dirty="0">
                <a:solidFill>
                  <a:srgbClr val="010101"/>
                </a:solidFill>
                <a:latin typeface="Arial"/>
                <a:cs typeface="Arial"/>
              </a:rPr>
              <a:t>Pro}9cl. </a:t>
            </a:r>
            <a:r>
              <a:rPr sz="200" b="1" spc="3" dirty="0">
                <a:solidFill>
                  <a:srgbClr val="010101"/>
                </a:solidFill>
                <a:latin typeface="Arial"/>
                <a:cs typeface="Arial"/>
              </a:rPr>
              <a:t> </a:t>
            </a:r>
            <a:r>
              <a:rPr sz="200" b="1" spc="-6" dirty="0">
                <a:solidFill>
                  <a:srgbClr val="010101"/>
                </a:solidFill>
                <a:latin typeface="Arial"/>
                <a:cs typeface="Arial"/>
              </a:rPr>
              <a:t>Bld</a:t>
            </a:r>
            <a:r>
              <a:rPr sz="200" b="1" dirty="0">
                <a:solidFill>
                  <a:srgbClr val="010101"/>
                </a:solidFill>
                <a:latin typeface="Arial"/>
                <a:cs typeface="Arial"/>
              </a:rPr>
              <a:t> </a:t>
            </a:r>
            <a:r>
              <a:rPr sz="200" b="1" spc="9" dirty="0">
                <a:solidFill>
                  <a:srgbClr val="010101"/>
                </a:solidFill>
                <a:latin typeface="Arial"/>
                <a:cs typeface="Arial"/>
              </a:rPr>
              <a:t> </a:t>
            </a:r>
            <a:r>
              <a:rPr sz="200" b="1" spc="-3" dirty="0">
                <a:solidFill>
                  <a:srgbClr val="010101"/>
                </a:solidFill>
                <a:latin typeface="Arial"/>
                <a:cs typeface="Arial"/>
              </a:rPr>
              <a:t>Dahl</a:t>
            </a:r>
            <a:endParaRPr sz="200">
              <a:latin typeface="Arial"/>
              <a:cs typeface="Arial"/>
            </a:endParaRPr>
          </a:p>
        </p:txBody>
      </p:sp>
      <p:sp>
        <p:nvSpPr>
          <p:cNvPr id="40" name="object 40"/>
          <p:cNvSpPr txBox="1"/>
          <p:nvPr/>
        </p:nvSpPr>
        <p:spPr>
          <a:xfrm>
            <a:off x="9885916" y="5128511"/>
            <a:ext cx="194982" cy="30778"/>
          </a:xfrm>
          <a:prstGeom prst="rect">
            <a:avLst/>
          </a:prstGeom>
        </p:spPr>
        <p:txBody>
          <a:bodyPr vert="horz" wrap="square" lIns="0" tIns="0" rIns="0" bIns="0" rtlCol="0">
            <a:spAutoFit/>
          </a:bodyPr>
          <a:lstStyle/>
          <a:p>
            <a:pPr marL="7938"/>
            <a:r>
              <a:rPr sz="200" b="1" spc="-9" dirty="0">
                <a:solidFill>
                  <a:srgbClr val="010101"/>
                </a:solidFill>
                <a:latin typeface="Arial"/>
                <a:cs typeface="Arial"/>
              </a:rPr>
              <a:t>ReYWon1        </a:t>
            </a:r>
            <a:r>
              <a:rPr sz="200" b="1" spc="-6" dirty="0">
                <a:solidFill>
                  <a:srgbClr val="010101"/>
                </a:solidFill>
                <a:latin typeface="Arial"/>
                <a:cs typeface="Arial"/>
              </a:rPr>
              <a:t> </a:t>
            </a:r>
            <a:r>
              <a:rPr sz="200" b="1" spc="-25" dirty="0">
                <a:solidFill>
                  <a:srgbClr val="010101"/>
                </a:solidFill>
                <a:latin typeface="Times New Roman"/>
                <a:cs typeface="Times New Roman"/>
              </a:rPr>
              <a:t>By</a:t>
            </a:r>
            <a:endParaRPr sz="200">
              <a:latin typeface="Times New Roman"/>
              <a:cs typeface="Times New Roman"/>
            </a:endParaRPr>
          </a:p>
        </p:txBody>
      </p:sp>
      <p:sp>
        <p:nvSpPr>
          <p:cNvPr id="41" name="object 41"/>
          <p:cNvSpPr txBox="1"/>
          <p:nvPr/>
        </p:nvSpPr>
        <p:spPr>
          <a:xfrm>
            <a:off x="9989199" y="5752227"/>
            <a:ext cx="208803" cy="92333"/>
          </a:xfrm>
          <a:prstGeom prst="rect">
            <a:avLst/>
          </a:prstGeom>
        </p:spPr>
        <p:txBody>
          <a:bodyPr vert="horz" wrap="square" lIns="0" tIns="0" rIns="0" bIns="0" rtlCol="0">
            <a:spAutoFit/>
          </a:bodyPr>
          <a:lstStyle/>
          <a:p>
            <a:pPr marL="7938"/>
            <a:r>
              <a:rPr sz="300" spc="53" dirty="0">
                <a:solidFill>
                  <a:srgbClr val="010101"/>
                </a:solidFill>
                <a:latin typeface="Arial"/>
                <a:cs typeface="Arial"/>
              </a:rPr>
              <a:t>3D </a:t>
            </a:r>
            <a:r>
              <a:rPr sz="300" spc="-19" dirty="0">
                <a:solidFill>
                  <a:srgbClr val="010101"/>
                </a:solidFill>
                <a:latin typeface="Arial"/>
                <a:cs typeface="Arial"/>
              </a:rPr>
              <a:t> </a:t>
            </a:r>
            <a:r>
              <a:rPr sz="300" spc="38" dirty="0">
                <a:solidFill>
                  <a:srgbClr val="010101"/>
                </a:solidFill>
                <a:latin typeface="Arial"/>
                <a:cs typeface="Arial"/>
              </a:rPr>
              <a:t>VIEH</a:t>
            </a:r>
            <a:r>
              <a:rPr sz="300" dirty="0">
                <a:solidFill>
                  <a:srgbClr val="010101"/>
                </a:solidFill>
                <a:latin typeface="Arial"/>
                <a:cs typeface="Arial"/>
              </a:rPr>
              <a:t> </a:t>
            </a:r>
            <a:r>
              <a:rPr sz="300" spc="-6" dirty="0">
                <a:solidFill>
                  <a:srgbClr val="010101"/>
                </a:solidFill>
                <a:latin typeface="Arial"/>
                <a:cs typeface="Arial"/>
              </a:rPr>
              <a:t> </a:t>
            </a:r>
            <a:r>
              <a:rPr sz="300" spc="50" dirty="0">
                <a:solidFill>
                  <a:srgbClr val="010101"/>
                </a:solidFill>
                <a:latin typeface="Arial"/>
                <a:cs typeface="Arial"/>
              </a:rPr>
              <a:t>2</a:t>
            </a:r>
            <a:endParaRPr sz="300">
              <a:latin typeface="Arial"/>
              <a:cs typeface="Arial"/>
            </a:endParaRPr>
          </a:p>
        </p:txBody>
      </p:sp>
      <p:sp>
        <p:nvSpPr>
          <p:cNvPr id="42" name="object 42"/>
          <p:cNvSpPr txBox="1"/>
          <p:nvPr/>
        </p:nvSpPr>
        <p:spPr>
          <a:xfrm>
            <a:off x="9869890" y="5909077"/>
            <a:ext cx="122517" cy="169277"/>
          </a:xfrm>
          <a:prstGeom prst="rect">
            <a:avLst/>
          </a:prstGeom>
        </p:spPr>
        <p:txBody>
          <a:bodyPr vert="horz" wrap="square" lIns="0" tIns="0" rIns="0" bIns="0" rtlCol="0">
            <a:spAutoFit/>
          </a:bodyPr>
          <a:lstStyle/>
          <a:p>
            <a:pPr marL="60325" algn="ctr"/>
            <a:r>
              <a:rPr sz="300" spc="28" dirty="0">
                <a:solidFill>
                  <a:srgbClr val="010101"/>
                </a:solidFill>
                <a:latin typeface="Arial"/>
                <a:cs typeface="Arial"/>
              </a:rPr>
              <a:t>GP</a:t>
            </a:r>
            <a:endParaRPr sz="300">
              <a:latin typeface="Arial"/>
              <a:cs typeface="Arial"/>
            </a:endParaRPr>
          </a:p>
          <a:p>
            <a:pPr>
              <a:spcBef>
                <a:spcPts val="26"/>
              </a:spcBef>
            </a:pPr>
            <a:endParaRPr sz="300">
              <a:latin typeface="Times New Roman"/>
              <a:cs typeface="Times New Roman"/>
            </a:endParaRPr>
          </a:p>
          <a:p>
            <a:pPr marR="3175" algn="ctr"/>
            <a:r>
              <a:rPr sz="200" b="1" spc="-3" dirty="0">
                <a:solidFill>
                  <a:srgbClr val="010101"/>
                </a:solidFill>
                <a:latin typeface="Times New Roman"/>
                <a:cs typeface="Times New Roman"/>
              </a:rPr>
              <a:t>Chk'd  </a:t>
            </a:r>
            <a:r>
              <a:rPr sz="200" b="1" spc="-13" dirty="0">
                <a:solidFill>
                  <a:srgbClr val="010101"/>
                </a:solidFill>
                <a:latin typeface="Times New Roman"/>
                <a:cs typeface="Times New Roman"/>
              </a:rPr>
              <a:t> </a:t>
            </a:r>
            <a:r>
              <a:rPr sz="200" b="1" spc="-6" dirty="0">
                <a:solidFill>
                  <a:srgbClr val="010101"/>
                </a:solidFill>
                <a:latin typeface="Times New Roman"/>
                <a:cs typeface="Times New Roman"/>
              </a:rPr>
              <a:t>By</a:t>
            </a:r>
            <a:endParaRPr sz="200">
              <a:latin typeface="Times New Roman"/>
              <a:cs typeface="Times New Roman"/>
            </a:endParaRPr>
          </a:p>
        </p:txBody>
      </p:sp>
      <p:sp>
        <p:nvSpPr>
          <p:cNvPr id="43" name="object 43"/>
          <p:cNvSpPr txBox="1"/>
          <p:nvPr/>
        </p:nvSpPr>
        <p:spPr>
          <a:xfrm>
            <a:off x="10250965" y="6038513"/>
            <a:ext cx="40341" cy="46166"/>
          </a:xfrm>
          <a:prstGeom prst="rect">
            <a:avLst/>
          </a:prstGeom>
        </p:spPr>
        <p:txBody>
          <a:bodyPr vert="horz" wrap="square" lIns="0" tIns="0" rIns="0" bIns="0" rtlCol="0">
            <a:spAutoFit/>
          </a:bodyPr>
          <a:lstStyle/>
          <a:p>
            <a:pPr marL="7938"/>
            <a:r>
              <a:rPr sz="300" spc="56" dirty="0">
                <a:solidFill>
                  <a:srgbClr val="181818"/>
                </a:solidFill>
                <a:latin typeface="Times New Roman"/>
                <a:cs typeface="Times New Roman"/>
              </a:rPr>
              <a:t>4</a:t>
            </a:r>
            <a:endParaRPr sz="300">
              <a:latin typeface="Times New Roman"/>
              <a:cs typeface="Times New Roman"/>
            </a:endParaRPr>
          </a:p>
        </p:txBody>
      </p:sp>
      <p:sp>
        <p:nvSpPr>
          <p:cNvPr id="44" name="object 44"/>
          <p:cNvSpPr txBox="1"/>
          <p:nvPr/>
        </p:nvSpPr>
        <p:spPr>
          <a:xfrm>
            <a:off x="9914407" y="6055606"/>
            <a:ext cx="90394" cy="92333"/>
          </a:xfrm>
          <a:prstGeom prst="rect">
            <a:avLst/>
          </a:prstGeom>
        </p:spPr>
        <p:txBody>
          <a:bodyPr vert="horz" wrap="square" lIns="0" tIns="0" rIns="0" bIns="0" rtlCol="0">
            <a:spAutoFit/>
          </a:bodyPr>
          <a:lstStyle/>
          <a:p>
            <a:pPr marL="7938"/>
            <a:r>
              <a:rPr sz="300" spc="41" dirty="0">
                <a:solidFill>
                  <a:srgbClr val="010101"/>
                </a:solidFill>
                <a:latin typeface="Arial"/>
                <a:cs typeface="Arial"/>
              </a:rPr>
              <a:t>HFY</a:t>
            </a:r>
            <a:endParaRPr sz="300">
              <a:latin typeface="Arial"/>
              <a:cs typeface="Arial"/>
            </a:endParaRPr>
          </a:p>
        </p:txBody>
      </p:sp>
      <p:sp>
        <p:nvSpPr>
          <p:cNvPr id="45" name="object 45"/>
          <p:cNvSpPr txBox="1"/>
          <p:nvPr/>
        </p:nvSpPr>
        <p:spPr>
          <a:xfrm>
            <a:off x="7809596" y="6403978"/>
            <a:ext cx="122144" cy="338554"/>
          </a:xfrm>
          <a:prstGeom prst="rect">
            <a:avLst/>
          </a:prstGeom>
        </p:spPr>
        <p:txBody>
          <a:bodyPr vert="horz" wrap="square" lIns="0" tIns="0" rIns="0" bIns="0" rtlCol="0">
            <a:spAutoFit/>
          </a:bodyPr>
          <a:lstStyle/>
          <a:p>
            <a:pPr marL="7938"/>
            <a:r>
              <a:rPr sz="1100" spc="-606" dirty="0">
                <a:solidFill>
                  <a:srgbClr val="010101"/>
                </a:solidFill>
                <a:latin typeface="Arial"/>
                <a:cs typeface="Arial"/>
              </a:rPr>
              <a:t>N</a:t>
            </a:r>
            <a:r>
              <a:rPr sz="1100" spc="-28" dirty="0">
                <a:solidFill>
                  <a:srgbClr val="010101"/>
                </a:solidFill>
                <a:latin typeface="Arial"/>
                <a:cs typeface="Arial"/>
              </a:rPr>
              <a:t>_</a:t>
            </a:r>
            <a:r>
              <a:rPr sz="1100" spc="-713" dirty="0">
                <a:solidFill>
                  <a:srgbClr val="010101"/>
                </a:solidFill>
                <a:latin typeface="Arial"/>
                <a:cs typeface="Arial"/>
              </a:rPr>
              <a:t>O</a:t>
            </a:r>
            <a:r>
              <a:rPr sz="1100" spc="-634" dirty="0">
                <a:solidFill>
                  <a:srgbClr val="010101"/>
                </a:solidFill>
                <a:latin typeface="Arial"/>
                <a:cs typeface="Arial"/>
              </a:rPr>
              <a:t>_</a:t>
            </a:r>
            <a:endParaRPr sz="1100">
              <a:latin typeface="Arial"/>
              <a:cs typeface="Arial"/>
            </a:endParaRPr>
          </a:p>
        </p:txBody>
      </p:sp>
      <p:sp>
        <p:nvSpPr>
          <p:cNvPr id="46" name="object 46"/>
          <p:cNvSpPr txBox="1"/>
          <p:nvPr/>
        </p:nvSpPr>
        <p:spPr>
          <a:xfrm>
            <a:off x="8009036" y="6403979"/>
            <a:ext cx="271556" cy="169277"/>
          </a:xfrm>
          <a:prstGeom prst="rect">
            <a:avLst/>
          </a:prstGeom>
        </p:spPr>
        <p:txBody>
          <a:bodyPr vert="horz" wrap="square" lIns="0" tIns="0" rIns="0" bIns="0" rtlCol="0">
            <a:spAutoFit/>
          </a:bodyPr>
          <a:lstStyle/>
          <a:p>
            <a:pPr marL="7938"/>
            <a:r>
              <a:rPr sz="1100" spc="75" dirty="0">
                <a:solidFill>
                  <a:srgbClr val="010101"/>
                </a:solidFill>
                <a:latin typeface="Arial"/>
                <a:cs typeface="Arial"/>
              </a:rPr>
              <a:t>T</a:t>
            </a:r>
            <a:r>
              <a:rPr sz="1100" spc="-106" dirty="0">
                <a:solidFill>
                  <a:srgbClr val="010101"/>
                </a:solidFill>
                <a:latin typeface="Arial"/>
                <a:cs typeface="Arial"/>
              </a:rPr>
              <a:t>_</a:t>
            </a:r>
            <a:r>
              <a:rPr sz="1100" spc="-463" dirty="0">
                <a:solidFill>
                  <a:srgbClr val="010101"/>
                </a:solidFill>
                <a:latin typeface="Arial"/>
                <a:cs typeface="Arial"/>
              </a:rPr>
              <a:t>F</a:t>
            </a:r>
            <a:r>
              <a:rPr sz="1100" spc="-266" dirty="0">
                <a:solidFill>
                  <a:srgbClr val="010101"/>
                </a:solidFill>
                <a:latin typeface="Arial"/>
                <a:cs typeface="Arial"/>
              </a:rPr>
              <a:t>_</a:t>
            </a:r>
            <a:r>
              <a:rPr sz="1100" spc="-706" dirty="0">
                <a:solidFill>
                  <a:srgbClr val="010101"/>
                </a:solidFill>
                <a:latin typeface="Arial"/>
                <a:cs typeface="Arial"/>
              </a:rPr>
              <a:t>o</a:t>
            </a:r>
            <a:r>
              <a:rPr sz="1100" spc="-634" dirty="0">
                <a:solidFill>
                  <a:srgbClr val="010101"/>
                </a:solidFill>
                <a:latin typeface="Arial"/>
                <a:cs typeface="Arial"/>
              </a:rPr>
              <a:t>_</a:t>
            </a:r>
            <a:endParaRPr sz="1100">
              <a:latin typeface="Arial"/>
              <a:cs typeface="Arial"/>
            </a:endParaRPr>
          </a:p>
        </p:txBody>
      </p:sp>
      <p:sp>
        <p:nvSpPr>
          <p:cNvPr id="47" name="object 47"/>
          <p:cNvSpPr txBox="1"/>
          <p:nvPr/>
        </p:nvSpPr>
        <p:spPr>
          <a:xfrm>
            <a:off x="8358058" y="6403979"/>
            <a:ext cx="2020046" cy="492443"/>
          </a:xfrm>
          <a:prstGeom prst="rect">
            <a:avLst/>
          </a:prstGeom>
        </p:spPr>
        <p:txBody>
          <a:bodyPr vert="horz" wrap="square" lIns="0" tIns="0" rIns="0" bIns="0" rtlCol="0">
            <a:spAutoFit/>
          </a:bodyPr>
          <a:lstStyle/>
          <a:p>
            <a:pPr marL="7938">
              <a:tabLst>
                <a:tab pos="2107803" algn="l"/>
              </a:tabLst>
            </a:pPr>
            <a:r>
              <a:rPr sz="1100" spc="-84" dirty="0">
                <a:solidFill>
                  <a:srgbClr val="010101"/>
                </a:solidFill>
                <a:latin typeface="Arial"/>
                <a:cs typeface="Arial"/>
              </a:rPr>
              <a:t>R</a:t>
            </a:r>
            <a:r>
              <a:rPr sz="1100" spc="163" dirty="0">
                <a:solidFill>
                  <a:srgbClr val="010101"/>
                </a:solidFill>
                <a:latin typeface="Arial"/>
                <a:cs typeface="Arial"/>
              </a:rPr>
              <a:t>_c</a:t>
            </a:r>
            <a:r>
              <a:rPr sz="1100" spc="-134" dirty="0">
                <a:solidFill>
                  <a:srgbClr val="010101"/>
                </a:solidFill>
                <a:latin typeface="Arial"/>
                <a:cs typeface="Arial"/>
              </a:rPr>
              <a:t> </a:t>
            </a:r>
            <a:r>
              <a:rPr sz="1100" spc="-13" dirty="0">
                <a:solidFill>
                  <a:srgbClr val="010101"/>
                </a:solidFill>
                <a:latin typeface="Arial"/>
                <a:cs typeface="Arial"/>
              </a:rPr>
              <a:t>o</a:t>
            </a:r>
            <a:r>
              <a:rPr sz="1100" spc="-234" dirty="0">
                <a:solidFill>
                  <a:srgbClr val="010101"/>
                </a:solidFill>
                <a:latin typeface="Arial"/>
                <a:cs typeface="Arial"/>
              </a:rPr>
              <a:t>_</a:t>
            </a:r>
            <a:r>
              <a:rPr sz="1100" spc="-400" dirty="0">
                <a:solidFill>
                  <a:srgbClr val="010101"/>
                </a:solidFill>
                <a:latin typeface="Arial"/>
                <a:cs typeface="Arial"/>
              </a:rPr>
              <a:t>N</a:t>
            </a:r>
            <a:r>
              <a:rPr sz="1100" spc="-234" dirty="0">
                <a:solidFill>
                  <a:srgbClr val="010101"/>
                </a:solidFill>
                <a:latin typeface="Arial"/>
                <a:cs typeface="Arial"/>
              </a:rPr>
              <a:t>_</a:t>
            </a:r>
            <a:r>
              <a:rPr sz="1100" spc="-344" dirty="0">
                <a:solidFill>
                  <a:srgbClr val="010101"/>
                </a:solidFill>
                <a:latin typeface="Arial"/>
                <a:cs typeface="Arial"/>
              </a:rPr>
              <a:t>S</a:t>
            </a:r>
            <a:r>
              <a:rPr sz="1100" spc="-191" dirty="0">
                <a:solidFill>
                  <a:srgbClr val="010101"/>
                </a:solidFill>
                <a:latin typeface="Arial"/>
                <a:cs typeface="Arial"/>
              </a:rPr>
              <a:t>_</a:t>
            </a:r>
            <a:r>
              <a:rPr sz="1100" spc="-328" dirty="0">
                <a:solidFill>
                  <a:srgbClr val="010101"/>
                </a:solidFill>
                <a:latin typeface="Arial"/>
                <a:cs typeface="Arial"/>
              </a:rPr>
              <a:t>T</a:t>
            </a:r>
            <a:r>
              <a:rPr sz="1100" spc="-206" dirty="0">
                <a:solidFill>
                  <a:srgbClr val="010101"/>
                </a:solidFill>
                <a:latin typeface="Arial"/>
                <a:cs typeface="Arial"/>
              </a:rPr>
              <a:t>_</a:t>
            </a:r>
            <a:r>
              <a:rPr sz="1100" spc="-425" dirty="0">
                <a:solidFill>
                  <a:srgbClr val="010101"/>
                </a:solidFill>
                <a:latin typeface="Arial"/>
                <a:cs typeface="Arial"/>
              </a:rPr>
              <a:t>R</a:t>
            </a:r>
            <a:r>
              <a:rPr sz="1100" spc="-56" dirty="0">
                <a:solidFill>
                  <a:srgbClr val="010101"/>
                </a:solidFill>
                <a:latin typeface="Arial"/>
                <a:cs typeface="Arial"/>
              </a:rPr>
              <a:t>_</a:t>
            </a:r>
            <a:r>
              <a:rPr sz="1100" spc="-400" dirty="0">
                <a:solidFill>
                  <a:srgbClr val="010101"/>
                </a:solidFill>
                <a:latin typeface="Arial"/>
                <a:cs typeface="Arial"/>
              </a:rPr>
              <a:t>u</a:t>
            </a:r>
            <a:r>
              <a:rPr sz="1100" spc="-191" dirty="0">
                <a:solidFill>
                  <a:srgbClr val="010101"/>
                </a:solidFill>
                <a:latin typeface="Arial"/>
                <a:cs typeface="Arial"/>
              </a:rPr>
              <a:t>_</a:t>
            </a:r>
            <a:r>
              <a:rPr sz="1100" spc="-209" dirty="0">
                <a:solidFill>
                  <a:srgbClr val="010101"/>
                </a:solidFill>
                <a:latin typeface="Arial"/>
                <a:cs typeface="Arial"/>
              </a:rPr>
              <a:t>c</a:t>
            </a:r>
            <a:r>
              <a:rPr sz="1100" spc="-28" dirty="0">
                <a:solidFill>
                  <a:srgbClr val="010101"/>
                </a:solidFill>
                <a:latin typeface="Arial"/>
                <a:cs typeface="Arial"/>
              </a:rPr>
              <a:t>_</a:t>
            </a:r>
            <a:r>
              <a:rPr sz="1100" spc="-494" dirty="0">
                <a:solidFill>
                  <a:srgbClr val="010101"/>
                </a:solidFill>
                <a:latin typeface="Arial"/>
                <a:cs typeface="Arial"/>
              </a:rPr>
              <a:t>T</a:t>
            </a:r>
            <a:r>
              <a:rPr sz="1100" spc="47" dirty="0">
                <a:solidFill>
                  <a:srgbClr val="010101"/>
                </a:solidFill>
                <a:latin typeface="Arial"/>
                <a:cs typeface="Arial"/>
              </a:rPr>
              <a:t>_</a:t>
            </a:r>
            <a:r>
              <a:rPr sz="1100" spc="-150" dirty="0">
                <a:solidFill>
                  <a:srgbClr val="010101"/>
                </a:solidFill>
                <a:latin typeface="Arial"/>
                <a:cs typeface="Arial"/>
              </a:rPr>
              <a:t>l</a:t>
            </a:r>
            <a:r>
              <a:rPr sz="1100" spc="-428" dirty="0">
                <a:solidFill>
                  <a:srgbClr val="010101"/>
                </a:solidFill>
                <a:latin typeface="Arial"/>
                <a:cs typeface="Arial"/>
              </a:rPr>
              <a:t>_</a:t>
            </a:r>
            <a:r>
              <a:rPr sz="1100" spc="-28" dirty="0">
                <a:solidFill>
                  <a:srgbClr val="010101"/>
                </a:solidFill>
                <a:latin typeface="Arial"/>
                <a:cs typeface="Arial"/>
              </a:rPr>
              <a:t>o</a:t>
            </a:r>
            <a:r>
              <a:rPr sz="1100" spc="-222" dirty="0">
                <a:solidFill>
                  <a:srgbClr val="010101"/>
                </a:solidFill>
                <a:latin typeface="Arial"/>
                <a:cs typeface="Arial"/>
              </a:rPr>
              <a:t>_</a:t>
            </a:r>
            <a:r>
              <a:rPr sz="1100" spc="-413" dirty="0">
                <a:solidFill>
                  <a:srgbClr val="010101"/>
                </a:solidFill>
                <a:latin typeface="Arial"/>
                <a:cs typeface="Arial"/>
              </a:rPr>
              <a:t>N</a:t>
            </a:r>
            <a:r>
              <a:rPr sz="1100" spc="466" dirty="0">
                <a:solidFill>
                  <a:srgbClr val="010101"/>
                </a:solidFill>
                <a:latin typeface="Arial"/>
                <a:cs typeface="Arial"/>
              </a:rPr>
              <a:t>_l</a:t>
            </a:r>
            <a:r>
              <a:rPr sz="1100" dirty="0">
                <a:solidFill>
                  <a:srgbClr val="010101"/>
                </a:solidFill>
                <a:latin typeface="Arial"/>
                <a:cs typeface="Arial"/>
              </a:rPr>
              <a:t> </a:t>
            </a:r>
            <a:r>
              <a:rPr sz="1100" spc="-103" dirty="0">
                <a:solidFill>
                  <a:srgbClr val="010101"/>
                </a:solidFill>
                <a:latin typeface="Arial"/>
                <a:cs typeface="Arial"/>
              </a:rPr>
              <a:t> </a:t>
            </a:r>
            <a:r>
              <a:rPr sz="700" spc="-84" dirty="0">
                <a:solidFill>
                  <a:srgbClr val="010101"/>
                </a:solidFill>
                <a:latin typeface="Times New Roman"/>
                <a:cs typeface="Times New Roman"/>
              </a:rPr>
              <a:t>l-</a:t>
            </a:r>
            <a:r>
              <a:rPr sz="700" spc="-213" dirty="0">
                <a:solidFill>
                  <a:srgbClr val="010101"/>
                </a:solidFill>
                <a:latin typeface="Times New Roman"/>
                <a:cs typeface="Times New Roman"/>
              </a:rPr>
              <a:t>o</a:t>
            </a:r>
            <a:r>
              <a:rPr sz="700" spc="-97" dirty="0">
                <a:solidFill>
                  <a:srgbClr val="010101"/>
                </a:solidFill>
                <a:latin typeface="Times New Roman"/>
                <a:cs typeface="Times New Roman"/>
              </a:rPr>
              <a:t>,</a:t>
            </a:r>
            <a:r>
              <a:rPr sz="700" spc="-91" dirty="0">
                <a:solidFill>
                  <a:srgbClr val="010101"/>
                </a:solidFill>
                <a:latin typeface="Times New Roman"/>
                <a:cs typeface="Times New Roman"/>
              </a:rPr>
              <a:t>-</a:t>
            </a:r>
            <a:r>
              <a:rPr sz="700" spc="-216" dirty="0">
                <a:solidFill>
                  <a:srgbClr val="010101"/>
                </a:solidFill>
                <a:latin typeface="Times New Roman"/>
                <a:cs typeface="Times New Roman"/>
              </a:rPr>
              <a:t>c</a:t>
            </a:r>
            <a:r>
              <a:rPr sz="700" spc="-127" dirty="0">
                <a:solidFill>
                  <a:srgbClr val="010101"/>
                </a:solidFill>
                <a:latin typeface="Times New Roman"/>
                <a:cs typeface="Times New Roman"/>
              </a:rPr>
              <a:t>j</a:t>
            </a:r>
            <a:r>
              <a:rPr sz="700" spc="-300" dirty="0">
                <a:solidFill>
                  <a:srgbClr val="010101"/>
                </a:solidFill>
                <a:latin typeface="Times New Roman"/>
                <a:cs typeface="Times New Roman"/>
              </a:rPr>
              <a:t>o</a:t>
            </a:r>
            <a:r>
              <a:rPr sz="700" spc="-147" dirty="0">
                <a:solidFill>
                  <a:srgbClr val="010101"/>
                </a:solidFill>
                <a:latin typeface="Times New Roman"/>
                <a:cs typeface="Times New Roman"/>
              </a:rPr>
              <a:t>-</a:t>
            </a:r>
            <a:r>
              <a:rPr sz="700" spc="-166" dirty="0">
                <a:solidFill>
                  <a:srgbClr val="010101"/>
                </a:solidFill>
                <a:latin typeface="Times New Roman"/>
                <a:cs typeface="Times New Roman"/>
              </a:rPr>
              <a:t>cl</a:t>
            </a:r>
            <a:r>
              <a:rPr sz="700" spc="-19" dirty="0">
                <a:solidFill>
                  <a:srgbClr val="010101"/>
                </a:solidFill>
                <a:latin typeface="Times New Roman"/>
                <a:cs typeface="Times New Roman"/>
              </a:rPr>
              <a:t> </a:t>
            </a:r>
            <a:r>
              <a:rPr sz="700" spc="166" dirty="0">
                <a:solidFill>
                  <a:srgbClr val="010101"/>
                </a:solidFill>
                <a:latin typeface="Times New Roman"/>
                <a:cs typeface="Times New Roman"/>
              </a:rPr>
              <a:t>-</a:t>
            </a:r>
            <a:r>
              <a:rPr sz="700" dirty="0">
                <a:solidFill>
                  <a:srgbClr val="010101"/>
                </a:solidFill>
                <a:latin typeface="Times New Roman"/>
                <a:cs typeface="Times New Roman"/>
              </a:rPr>
              <a:t> </a:t>
            </a:r>
            <a:r>
              <a:rPr sz="700" spc="-59" dirty="0">
                <a:solidFill>
                  <a:srgbClr val="010101"/>
                </a:solidFill>
                <a:latin typeface="Times New Roman"/>
                <a:cs typeface="Times New Roman"/>
              </a:rPr>
              <a:t> </a:t>
            </a:r>
            <a:r>
              <a:rPr sz="700" spc="84" dirty="0">
                <a:solidFill>
                  <a:srgbClr val="010101"/>
                </a:solidFill>
                <a:latin typeface="Times New Roman"/>
                <a:cs typeface="Times New Roman"/>
              </a:rPr>
              <a:t>.</a:t>
            </a:r>
            <a:r>
              <a:rPr sz="700" spc="134" dirty="0">
                <a:solidFill>
                  <a:srgbClr val="010101"/>
                </a:solidFill>
                <a:latin typeface="Times New Roman"/>
                <a:cs typeface="Times New Roman"/>
              </a:rPr>
              <a:t>"</a:t>
            </a:r>
            <a:r>
              <a:rPr sz="700" u="sng" spc="47" dirty="0">
                <a:solidFill>
                  <a:srgbClr val="010101"/>
                </a:solidFill>
                <a:latin typeface="Times New Roman"/>
                <a:cs typeface="Times New Roman"/>
              </a:rPr>
              <a:t>B</a:t>
            </a:r>
            <a:r>
              <a:rPr sz="700" u="sng" dirty="0">
                <a:solidFill>
                  <a:srgbClr val="010101"/>
                </a:solidFill>
                <a:latin typeface="Times New Roman"/>
                <a:cs typeface="Times New Roman"/>
              </a:rPr>
              <a:t> 	</a:t>
            </a:r>
            <a:r>
              <a:rPr sz="700" spc="9" dirty="0">
                <a:solidFill>
                  <a:srgbClr val="010101"/>
                </a:solidFill>
                <a:latin typeface="Times New Roman"/>
                <a:cs typeface="Times New Roman"/>
              </a:rPr>
              <a:t>,,</a:t>
            </a:r>
            <a:endParaRPr sz="700">
              <a:latin typeface="Times New Roman"/>
              <a:cs typeface="Times New Roman"/>
            </a:endParaRPr>
          </a:p>
        </p:txBody>
      </p:sp>
    </p:spTree>
    <p:extLst>
      <p:ext uri="{BB962C8B-B14F-4D97-AF65-F5344CB8AC3E}">
        <p14:creationId xmlns:p14="http://schemas.microsoft.com/office/powerpoint/2010/main" val="29627090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95AF7F-C6AD-42E1-87C2-5693C3B5D3BF}"/>
              </a:ext>
            </a:extLst>
          </p:cNvPr>
          <p:cNvSpPr>
            <a:spLocks noGrp="1"/>
          </p:cNvSpPr>
          <p:nvPr>
            <p:ph type="title"/>
          </p:nvPr>
        </p:nvSpPr>
        <p:spPr>
          <a:xfrm>
            <a:off x="2152650" y="365127"/>
            <a:ext cx="7886700" cy="315911"/>
          </a:xfrm>
        </p:spPr>
        <p:txBody>
          <a:bodyPr>
            <a:noAutofit/>
          </a:bodyPr>
          <a:lstStyle/>
          <a:p>
            <a:pPr algn="ctr"/>
            <a:r>
              <a:rPr lang="en-US" sz="1800" b="1" dirty="0"/>
              <a:t>OHS Parking Lot </a:t>
            </a:r>
          </a:p>
        </p:txBody>
      </p:sp>
      <p:sp>
        <p:nvSpPr>
          <p:cNvPr id="3" name="Content Placeholder 2">
            <a:extLst>
              <a:ext uri="{FF2B5EF4-FFF2-40B4-BE49-F238E27FC236}">
                <a16:creationId xmlns:a16="http://schemas.microsoft.com/office/drawing/2014/main" xmlns="" id="{FAD26B9F-DAF8-4281-BDB2-FAEDE645DE9C}"/>
              </a:ext>
            </a:extLst>
          </p:cNvPr>
          <p:cNvSpPr>
            <a:spLocks noGrp="1"/>
          </p:cNvSpPr>
          <p:nvPr>
            <p:ph idx="1"/>
          </p:nvPr>
        </p:nvSpPr>
        <p:spPr/>
        <p:txBody>
          <a:bodyPr/>
          <a:lstStyle/>
          <a:p>
            <a:endParaRPr lang="en-US"/>
          </a:p>
        </p:txBody>
      </p:sp>
      <p:pic>
        <p:nvPicPr>
          <p:cNvPr id="4098" name="Picture 2" descr="Image preview">
            <a:extLst>
              <a:ext uri="{FF2B5EF4-FFF2-40B4-BE49-F238E27FC236}">
                <a16:creationId xmlns:a16="http://schemas.microsoft.com/office/drawing/2014/main" xmlns="" id="{F59558AF-EBA2-4377-B8E1-F21C99C3B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69" y="857250"/>
            <a:ext cx="11459095" cy="550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4139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A25356-A8A2-472F-B596-75A2AF87E86D}"/>
              </a:ext>
            </a:extLst>
          </p:cNvPr>
          <p:cNvSpPr>
            <a:spLocks noGrp="1"/>
          </p:cNvSpPr>
          <p:nvPr>
            <p:ph type="title"/>
          </p:nvPr>
        </p:nvSpPr>
        <p:spPr>
          <a:xfrm>
            <a:off x="2152650" y="365127"/>
            <a:ext cx="7886700" cy="315911"/>
          </a:xfrm>
        </p:spPr>
        <p:txBody>
          <a:bodyPr>
            <a:normAutofit fontScale="90000"/>
          </a:bodyPr>
          <a:lstStyle/>
          <a:p>
            <a:pPr algn="ctr"/>
            <a:r>
              <a:rPr lang="en-US" sz="1800" b="1" dirty="0"/>
              <a:t>OHS Parking Lot </a:t>
            </a:r>
            <a:endParaRPr lang="en-US" sz="1800" dirty="0"/>
          </a:p>
        </p:txBody>
      </p:sp>
      <p:sp>
        <p:nvSpPr>
          <p:cNvPr id="3" name="Content Placeholder 2">
            <a:extLst>
              <a:ext uri="{FF2B5EF4-FFF2-40B4-BE49-F238E27FC236}">
                <a16:creationId xmlns:a16="http://schemas.microsoft.com/office/drawing/2014/main" xmlns="" id="{AFC7011E-1195-4D52-A1CD-456E73745AB0}"/>
              </a:ext>
            </a:extLst>
          </p:cNvPr>
          <p:cNvSpPr>
            <a:spLocks noGrp="1"/>
          </p:cNvSpPr>
          <p:nvPr>
            <p:ph idx="1"/>
          </p:nvPr>
        </p:nvSpPr>
        <p:spPr/>
        <p:txBody>
          <a:bodyPr/>
          <a:lstStyle/>
          <a:p>
            <a:endParaRPr lang="en-US"/>
          </a:p>
        </p:txBody>
      </p:sp>
      <p:pic>
        <p:nvPicPr>
          <p:cNvPr id="6146" name="Picture 2" descr="Image preview">
            <a:extLst>
              <a:ext uri="{FF2B5EF4-FFF2-40B4-BE49-F238E27FC236}">
                <a16:creationId xmlns:a16="http://schemas.microsoft.com/office/drawing/2014/main" xmlns="" id="{48EE8984-2902-4C83-9C38-5AD578D0A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792" y="857250"/>
            <a:ext cx="811763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600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normAutofit fontScale="92500" lnSpcReduction="20000"/>
          </a:bodyPr>
          <a:lstStyle/>
          <a:p>
            <a:pPr lvl="0"/>
            <a:r>
              <a:rPr lang="en-US" b="1" u="sng" dirty="0">
                <a:solidFill>
                  <a:srgbClr val="FF0000"/>
                </a:solidFill>
              </a:rPr>
              <a:t>Orange Preparatory Academy:  </a:t>
            </a:r>
            <a:r>
              <a:rPr lang="en-US" dirty="0"/>
              <a:t>First Successful completion of the ECC Cohort 1 first year of college courses with 15 credit hours achieved</a:t>
            </a:r>
          </a:p>
          <a:p>
            <a:pPr lvl="0"/>
            <a:r>
              <a:rPr lang="en-US" dirty="0"/>
              <a:t>Expanded Female Mentor Program - multi-year system of support from grades 8-12</a:t>
            </a:r>
          </a:p>
          <a:p>
            <a:pPr lvl="0"/>
            <a:r>
              <a:rPr lang="en-US" dirty="0"/>
              <a:t>Big growth with ELL students in ELA benchmark assessments</a:t>
            </a:r>
          </a:p>
          <a:p>
            <a:pPr marL="350838" lvl="1" indent="0">
              <a:buNone/>
            </a:pPr>
            <a:r>
              <a:rPr lang="en-US" sz="2400" b="1" u="sng" dirty="0">
                <a:solidFill>
                  <a:srgbClr val="FF0000"/>
                </a:solidFill>
              </a:rPr>
              <a:t>ELA Proficiency Rate ELL</a:t>
            </a:r>
            <a:r>
              <a:rPr lang="en-US" sz="2400" dirty="0"/>
              <a:t> </a:t>
            </a:r>
          </a:p>
          <a:p>
            <a:pPr fontAlgn="base"/>
            <a:r>
              <a:rPr lang="en-US" dirty="0"/>
              <a:t>Unit 1- 8th – 14%; 9th – 0%</a:t>
            </a:r>
          </a:p>
          <a:p>
            <a:pPr fontAlgn="base"/>
            <a:r>
              <a:rPr lang="en-US" dirty="0"/>
              <a:t>Unit 2 - 8th – 14%; 9th –27%</a:t>
            </a:r>
          </a:p>
          <a:p>
            <a:pPr fontAlgn="base"/>
            <a:r>
              <a:rPr lang="en-US" dirty="0"/>
              <a:t>Unit 3 - 8th – 20%; 9th –50%</a:t>
            </a:r>
          </a:p>
          <a:p>
            <a:endParaRPr lang="en-US" dirty="0"/>
          </a:p>
        </p:txBody>
      </p:sp>
    </p:spTree>
    <p:extLst>
      <p:ext uri="{BB962C8B-B14F-4D97-AF65-F5344CB8AC3E}">
        <p14:creationId xmlns:p14="http://schemas.microsoft.com/office/powerpoint/2010/main" val="22372979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44B719-9DE4-43ED-8FD9-0042E18539A7}"/>
              </a:ext>
            </a:extLst>
          </p:cNvPr>
          <p:cNvSpPr>
            <a:spLocks noGrp="1"/>
          </p:cNvSpPr>
          <p:nvPr>
            <p:ph type="title"/>
          </p:nvPr>
        </p:nvSpPr>
        <p:spPr>
          <a:xfrm>
            <a:off x="1981200" y="0"/>
            <a:ext cx="8229600" cy="1143000"/>
          </a:xfrm>
        </p:spPr>
        <p:txBody>
          <a:bodyPr>
            <a:noAutofit/>
          </a:bodyPr>
          <a:lstStyle/>
          <a:p>
            <a:r>
              <a:rPr lang="en-US" sz="2800" dirty="0">
                <a:solidFill>
                  <a:srgbClr val="FF0000"/>
                </a:solidFill>
              </a:rPr>
              <a:t>SDA PROJECT- Cleveland Elem. School</a:t>
            </a:r>
            <a:br>
              <a:rPr lang="en-US" sz="2800" dirty="0">
                <a:solidFill>
                  <a:srgbClr val="FF0000"/>
                </a:solidFill>
              </a:rPr>
            </a:br>
            <a:r>
              <a:rPr lang="en-US" sz="2800" dirty="0">
                <a:solidFill>
                  <a:srgbClr val="FF0000"/>
                </a:solidFill>
              </a:rPr>
              <a:t>Addition/Renovation</a:t>
            </a:r>
          </a:p>
        </p:txBody>
      </p:sp>
      <p:sp>
        <p:nvSpPr>
          <p:cNvPr id="3" name="Content Placeholder 2">
            <a:extLst>
              <a:ext uri="{FF2B5EF4-FFF2-40B4-BE49-F238E27FC236}">
                <a16:creationId xmlns:a16="http://schemas.microsoft.com/office/drawing/2014/main" xmlns="" id="{D0DF375F-38F4-47E2-91ED-44092D7387E1}"/>
              </a:ext>
            </a:extLst>
          </p:cNvPr>
          <p:cNvSpPr>
            <a:spLocks noGrp="1"/>
          </p:cNvSpPr>
          <p:nvPr>
            <p:ph idx="1"/>
          </p:nvPr>
        </p:nvSpPr>
        <p:spPr>
          <a:xfrm>
            <a:off x="1981200" y="1066800"/>
            <a:ext cx="8229600" cy="5791200"/>
          </a:xfrm>
        </p:spPr>
        <p:txBody>
          <a:bodyPr>
            <a:normAutofit fontScale="62500" lnSpcReduction="20000"/>
          </a:bodyPr>
          <a:lstStyle/>
          <a:p>
            <a:pPr marL="0" indent="0">
              <a:buNone/>
            </a:pPr>
            <a:r>
              <a:rPr lang="en-US" dirty="0"/>
              <a:t> Additions:</a:t>
            </a:r>
          </a:p>
          <a:p>
            <a:pPr>
              <a:buFont typeface="Wingdings" panose="05000000000000000000" pitchFamily="2" charset="2"/>
              <a:buChar char="ü"/>
            </a:pPr>
            <a:r>
              <a:rPr lang="en-US" dirty="0"/>
              <a:t>Multipurpose room (4,800 SF) with Stage (1,200 SF)</a:t>
            </a:r>
          </a:p>
          <a:p>
            <a:pPr>
              <a:buFont typeface="Wingdings" panose="05000000000000000000" pitchFamily="2" charset="2"/>
              <a:buChar char="ü"/>
            </a:pPr>
            <a:r>
              <a:rPr lang="en-US" dirty="0"/>
              <a:t>Prep. Kitchen with server (1,200 SF)</a:t>
            </a:r>
          </a:p>
          <a:p>
            <a:pPr>
              <a:buFont typeface="Wingdings" panose="05000000000000000000" pitchFamily="2" charset="2"/>
              <a:buChar char="ü"/>
            </a:pPr>
            <a:r>
              <a:rPr lang="en-US" dirty="0"/>
              <a:t>Main Lobby &amp; Security Post</a:t>
            </a:r>
          </a:p>
          <a:p>
            <a:pPr>
              <a:buFont typeface="Wingdings" panose="05000000000000000000" pitchFamily="2" charset="2"/>
              <a:buChar char="ü"/>
            </a:pPr>
            <a:r>
              <a:rPr lang="en-US" dirty="0"/>
              <a:t>Boys &amp; Girls rest rooms (on 3</a:t>
            </a:r>
            <a:r>
              <a:rPr lang="en-US" baseline="30000" dirty="0"/>
              <a:t>rd</a:t>
            </a:r>
            <a:r>
              <a:rPr lang="en-US" dirty="0"/>
              <a:t> Floor)</a:t>
            </a:r>
          </a:p>
          <a:p>
            <a:pPr marL="0" indent="0">
              <a:buNone/>
            </a:pPr>
            <a:r>
              <a:rPr lang="en-US" dirty="0"/>
              <a:t> Program-driven Renovations:</a:t>
            </a:r>
          </a:p>
          <a:p>
            <a:pPr>
              <a:buFont typeface="Wingdings" panose="05000000000000000000" pitchFamily="2" charset="2"/>
              <a:buChar char="ü"/>
            </a:pPr>
            <a:r>
              <a:rPr lang="en-US" dirty="0"/>
              <a:t>Child study team space</a:t>
            </a:r>
          </a:p>
          <a:p>
            <a:pPr>
              <a:buFont typeface="Wingdings" panose="05000000000000000000" pitchFamily="2" charset="2"/>
              <a:buChar char="ü"/>
            </a:pPr>
            <a:r>
              <a:rPr lang="en-US" dirty="0"/>
              <a:t>Small group instruction space</a:t>
            </a:r>
          </a:p>
          <a:p>
            <a:pPr>
              <a:buFont typeface="Wingdings" panose="05000000000000000000" pitchFamily="2" charset="2"/>
              <a:buChar char="ü"/>
            </a:pPr>
            <a:r>
              <a:rPr lang="en-US" dirty="0"/>
              <a:t>Toilets for Nurse’s office &amp; Staff (on each floor)</a:t>
            </a:r>
          </a:p>
          <a:p>
            <a:pPr>
              <a:buFont typeface="Wingdings" panose="05000000000000000000" pitchFamily="2" charset="2"/>
              <a:buChar char="ü"/>
            </a:pPr>
            <a:r>
              <a:rPr lang="en-US" dirty="0"/>
              <a:t>Art &amp; Science Project labs</a:t>
            </a:r>
          </a:p>
          <a:p>
            <a:pPr>
              <a:buFont typeface="Wingdings" panose="05000000000000000000" pitchFamily="2" charset="2"/>
              <a:buChar char="ü"/>
            </a:pPr>
            <a:r>
              <a:rPr lang="en-US" dirty="0"/>
              <a:t>Self-contained Special Education classroom</a:t>
            </a:r>
          </a:p>
          <a:p>
            <a:pPr>
              <a:buFont typeface="Wingdings" panose="05000000000000000000" pitchFamily="2" charset="2"/>
              <a:buChar char="ü"/>
            </a:pPr>
            <a:r>
              <a:rPr lang="en-US" dirty="0"/>
              <a:t>Custodial &amp; Building support space</a:t>
            </a:r>
          </a:p>
          <a:p>
            <a:pPr marL="0" indent="0">
              <a:buNone/>
            </a:pPr>
            <a:r>
              <a:rPr lang="en-US" b="1" dirty="0">
                <a:solidFill>
                  <a:srgbClr val="FF0000"/>
                </a:solidFill>
              </a:rPr>
              <a:t>Cleveland Elm. School has been relocated to Our Lady of the Valley School while construction is ongoing (approx. two &amp; half School years) </a:t>
            </a:r>
          </a:p>
        </p:txBody>
      </p:sp>
    </p:spTree>
    <p:extLst>
      <p:ext uri="{BB962C8B-B14F-4D97-AF65-F5344CB8AC3E}">
        <p14:creationId xmlns:p14="http://schemas.microsoft.com/office/powerpoint/2010/main" val="27917043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57200"/>
            <a:ext cx="8229600" cy="1219200"/>
          </a:xfrm>
        </p:spPr>
        <p:txBody>
          <a:bodyPr>
            <a:normAutofit fontScale="90000"/>
          </a:bodyPr>
          <a:lstStyle/>
          <a:p>
            <a:r>
              <a:rPr lang="en-US" sz="2700" dirty="0"/>
              <a:t>CLEVELAND ELM SCHOOL </a:t>
            </a:r>
            <a:br>
              <a:rPr lang="en-US" sz="2700" dirty="0"/>
            </a:br>
            <a:r>
              <a:rPr lang="en-US" sz="2700" b="1" dirty="0"/>
              <a:t>Program-Driven Renovations</a:t>
            </a:r>
            <a:r>
              <a:rPr lang="en-US" dirty="0"/>
              <a:t/>
            </a:r>
            <a:br>
              <a:rPr lang="en-US" dirty="0"/>
            </a:br>
            <a:endParaRPr lang="en-US" dirty="0"/>
          </a:p>
        </p:txBody>
      </p:sp>
      <p:sp>
        <p:nvSpPr>
          <p:cNvPr id="3" name="Content Placeholder 2"/>
          <p:cNvSpPr>
            <a:spLocks noGrp="1"/>
          </p:cNvSpPr>
          <p:nvPr>
            <p:ph idx="1"/>
          </p:nvPr>
        </p:nvSpPr>
        <p:spPr/>
        <p:txBody>
          <a:bodyPr>
            <a:normAutofit fontScale="85000" lnSpcReduction="20000"/>
          </a:bodyPr>
          <a:lstStyle/>
          <a:p>
            <a:pPr lvl="0"/>
            <a:r>
              <a:rPr lang="en-US" b="1" dirty="0"/>
              <a:t>Provision of child study team office space.</a:t>
            </a:r>
          </a:p>
          <a:p>
            <a:pPr lvl="0"/>
            <a:r>
              <a:rPr lang="en-US" b="1" dirty="0"/>
              <a:t>Provision of small group instruction space.</a:t>
            </a:r>
          </a:p>
          <a:p>
            <a:pPr lvl="0"/>
            <a:r>
              <a:rPr lang="en-US" b="1" dirty="0"/>
              <a:t>Provision of a toilet room in the nurse’s office.</a:t>
            </a:r>
          </a:p>
          <a:p>
            <a:pPr lvl="0"/>
            <a:r>
              <a:rPr lang="en-US" b="1" dirty="0"/>
              <a:t>Provision of a staff toilet on each floor of the facility.</a:t>
            </a:r>
          </a:p>
          <a:p>
            <a:pPr lvl="0"/>
            <a:r>
              <a:rPr lang="en-US" b="1" dirty="0"/>
              <a:t>Provision of an Art/Science Project Lab in lieu of separate Art and Science spaces.</a:t>
            </a:r>
          </a:p>
          <a:p>
            <a:pPr lvl="0"/>
            <a:r>
              <a:rPr lang="en-US" b="1" dirty="0"/>
              <a:t>Replacement of one Grade 6 Classroom with a Science Lab (incl. support).</a:t>
            </a:r>
          </a:p>
          <a:p>
            <a:pPr lvl="0"/>
            <a:r>
              <a:rPr lang="en-US" b="1" dirty="0"/>
              <a:t>Provision of one self-contained special education classroom.</a:t>
            </a:r>
          </a:p>
          <a:p>
            <a:r>
              <a:rPr lang="en-US" b="1" dirty="0"/>
              <a:t>Provision of custodial and building support space as feasible</a:t>
            </a:r>
          </a:p>
        </p:txBody>
      </p:sp>
    </p:spTree>
    <p:extLst>
      <p:ext uri="{BB962C8B-B14F-4D97-AF65-F5344CB8AC3E}">
        <p14:creationId xmlns:p14="http://schemas.microsoft.com/office/powerpoint/2010/main" val="19506127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CLEVELAND ELM. SCHOOL  Renovations Cont.</a:t>
            </a:r>
            <a:br>
              <a:rPr lang="en-US" sz="3200" dirty="0"/>
            </a:br>
            <a:endParaRPr lang="en-US" sz="3200" dirty="0"/>
          </a:p>
        </p:txBody>
      </p:sp>
      <p:sp>
        <p:nvSpPr>
          <p:cNvPr id="3" name="Content Placeholder 2"/>
          <p:cNvSpPr>
            <a:spLocks noGrp="1"/>
          </p:cNvSpPr>
          <p:nvPr>
            <p:ph idx="1"/>
          </p:nvPr>
        </p:nvSpPr>
        <p:spPr>
          <a:xfrm>
            <a:off x="1981200" y="1600200"/>
            <a:ext cx="8229600" cy="4724400"/>
          </a:xfrm>
        </p:spPr>
        <p:txBody>
          <a:bodyPr>
            <a:normAutofit/>
          </a:bodyPr>
          <a:lstStyle/>
          <a:p>
            <a:pPr marL="0" indent="0" algn="ctr">
              <a:buNone/>
            </a:pPr>
            <a:r>
              <a:rPr lang="en-US" b="1" i="1" dirty="0"/>
              <a:t>Exterior</a:t>
            </a:r>
          </a:p>
          <a:p>
            <a:pPr lvl="0"/>
            <a:r>
              <a:rPr lang="en-US" b="1" dirty="0"/>
              <a:t>Replace existing EPDM roof </a:t>
            </a:r>
          </a:p>
          <a:p>
            <a:pPr lvl="0"/>
            <a:r>
              <a:rPr lang="en-US" b="1" dirty="0"/>
              <a:t>Limited masonry repointing </a:t>
            </a:r>
          </a:p>
          <a:p>
            <a:pPr lvl="0"/>
            <a:r>
              <a:rPr lang="en-US" b="1" dirty="0"/>
              <a:t>Lower level water infiltration and exterior grading</a:t>
            </a:r>
          </a:p>
          <a:p>
            <a:pPr lvl="0"/>
            <a:r>
              <a:rPr lang="en-US" b="1" dirty="0"/>
              <a:t>Roof downspout discharge and site drainage </a:t>
            </a:r>
          </a:p>
          <a:p>
            <a:pPr lvl="0"/>
            <a:r>
              <a:rPr lang="en-US" b="1" dirty="0"/>
              <a:t>Fencing </a:t>
            </a:r>
          </a:p>
          <a:p>
            <a:pPr lvl="0"/>
            <a:r>
              <a:rPr lang="en-US" b="1" dirty="0"/>
              <a:t>Parking Lot Repair</a:t>
            </a:r>
          </a:p>
          <a:p>
            <a:endParaRPr lang="en-US" sz="3300" dirty="0"/>
          </a:p>
        </p:txBody>
      </p:sp>
    </p:spTree>
    <p:extLst>
      <p:ext uri="{BB962C8B-B14F-4D97-AF65-F5344CB8AC3E}">
        <p14:creationId xmlns:p14="http://schemas.microsoft.com/office/powerpoint/2010/main" val="24273108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descr="K:\Facilitites\Cleveland-Elementary School Rendring with Fence 8-15-2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49" y="152400"/>
            <a:ext cx="10696575"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309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69262C-B0C3-4F74-B2B0-BB0FC9F29623}"/>
              </a:ext>
            </a:extLst>
          </p:cNvPr>
          <p:cNvSpPr>
            <a:spLocks noGrp="1"/>
          </p:cNvSpPr>
          <p:nvPr>
            <p:ph type="title"/>
          </p:nvPr>
        </p:nvSpPr>
        <p:spPr>
          <a:xfrm>
            <a:off x="1981200" y="274639"/>
            <a:ext cx="8229600" cy="457199"/>
          </a:xfrm>
        </p:spPr>
        <p:txBody>
          <a:bodyPr>
            <a:normAutofit/>
          </a:bodyPr>
          <a:lstStyle/>
          <a:p>
            <a:r>
              <a:rPr lang="en-US" sz="1800" dirty="0"/>
              <a:t>Cleveland Street School Renovation/Addition In Progress </a:t>
            </a:r>
          </a:p>
        </p:txBody>
      </p:sp>
      <p:sp>
        <p:nvSpPr>
          <p:cNvPr id="3" name="Content Placeholder 2">
            <a:extLst>
              <a:ext uri="{FF2B5EF4-FFF2-40B4-BE49-F238E27FC236}">
                <a16:creationId xmlns:a16="http://schemas.microsoft.com/office/drawing/2014/main" xmlns="" id="{BC47032E-B140-4B58-A50B-39ED6D4419B7}"/>
              </a:ext>
            </a:extLst>
          </p:cNvPr>
          <p:cNvSpPr>
            <a:spLocks noGrp="1"/>
          </p:cNvSpPr>
          <p:nvPr>
            <p:ph idx="1"/>
          </p:nvPr>
        </p:nvSpPr>
        <p:spPr/>
        <p:txBody>
          <a:bodyPr/>
          <a:lstStyle/>
          <a:p>
            <a:endParaRPr lang="en-US" dirty="0"/>
          </a:p>
        </p:txBody>
      </p:sp>
      <p:pic>
        <p:nvPicPr>
          <p:cNvPr id="10242" name="Picture 2" descr="Image preview">
            <a:extLst>
              <a:ext uri="{FF2B5EF4-FFF2-40B4-BE49-F238E27FC236}">
                <a16:creationId xmlns:a16="http://schemas.microsoft.com/office/drawing/2014/main" xmlns="" id="{C982ED79-4458-47B5-B598-E40C15534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82" y="857250"/>
            <a:ext cx="1061296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0896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40FC11-273C-4C87-8122-600241E0A25C}"/>
              </a:ext>
            </a:extLst>
          </p:cNvPr>
          <p:cNvSpPr>
            <a:spLocks noGrp="1"/>
          </p:cNvSpPr>
          <p:nvPr>
            <p:ph type="title"/>
          </p:nvPr>
        </p:nvSpPr>
        <p:spPr>
          <a:xfrm>
            <a:off x="1981200" y="274639"/>
            <a:ext cx="8229600" cy="457199"/>
          </a:xfrm>
        </p:spPr>
        <p:txBody>
          <a:bodyPr>
            <a:normAutofit/>
          </a:bodyPr>
          <a:lstStyle/>
          <a:p>
            <a:r>
              <a:rPr lang="en-US" sz="1800" dirty="0"/>
              <a:t>Cleveland Street School Renovation/Addition In Progress </a:t>
            </a:r>
          </a:p>
        </p:txBody>
      </p:sp>
      <p:sp>
        <p:nvSpPr>
          <p:cNvPr id="3" name="Content Placeholder 2">
            <a:extLst>
              <a:ext uri="{FF2B5EF4-FFF2-40B4-BE49-F238E27FC236}">
                <a16:creationId xmlns:a16="http://schemas.microsoft.com/office/drawing/2014/main" xmlns="" id="{7027F61C-AE6F-4BBF-9214-ABB98CAAB388}"/>
              </a:ext>
            </a:extLst>
          </p:cNvPr>
          <p:cNvSpPr>
            <a:spLocks noGrp="1"/>
          </p:cNvSpPr>
          <p:nvPr>
            <p:ph idx="1"/>
          </p:nvPr>
        </p:nvSpPr>
        <p:spPr/>
        <p:txBody>
          <a:bodyPr/>
          <a:lstStyle/>
          <a:p>
            <a:endParaRPr lang="en-US" dirty="0"/>
          </a:p>
        </p:txBody>
      </p:sp>
      <p:pic>
        <p:nvPicPr>
          <p:cNvPr id="9218" name="Picture 2" descr="Image preview">
            <a:extLst>
              <a:ext uri="{FF2B5EF4-FFF2-40B4-BE49-F238E27FC236}">
                <a16:creationId xmlns:a16="http://schemas.microsoft.com/office/drawing/2014/main" xmlns="" id="{71009CBD-FA90-4517-A1C4-064B07272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857250"/>
            <a:ext cx="103060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3113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20454E-D5A0-4493-A615-8A79F855331C}"/>
              </a:ext>
            </a:extLst>
          </p:cNvPr>
          <p:cNvSpPr>
            <a:spLocks noGrp="1"/>
          </p:cNvSpPr>
          <p:nvPr>
            <p:ph type="title"/>
          </p:nvPr>
        </p:nvSpPr>
        <p:spPr>
          <a:xfrm>
            <a:off x="1981200" y="274638"/>
            <a:ext cx="8229600" cy="582612"/>
          </a:xfrm>
        </p:spPr>
        <p:txBody>
          <a:bodyPr>
            <a:normAutofit/>
          </a:bodyPr>
          <a:lstStyle/>
          <a:p>
            <a:r>
              <a:rPr lang="en-US" sz="1800" dirty="0"/>
              <a:t>Cleveland Street School Interior Renovation In Progress </a:t>
            </a:r>
          </a:p>
        </p:txBody>
      </p:sp>
      <p:sp>
        <p:nvSpPr>
          <p:cNvPr id="3" name="Content Placeholder 2">
            <a:extLst>
              <a:ext uri="{FF2B5EF4-FFF2-40B4-BE49-F238E27FC236}">
                <a16:creationId xmlns:a16="http://schemas.microsoft.com/office/drawing/2014/main" xmlns="" id="{595C093A-2B9F-42A9-BDFB-EE93BA6F4055}"/>
              </a:ext>
            </a:extLst>
          </p:cNvPr>
          <p:cNvSpPr>
            <a:spLocks noGrp="1"/>
          </p:cNvSpPr>
          <p:nvPr>
            <p:ph idx="1"/>
          </p:nvPr>
        </p:nvSpPr>
        <p:spPr/>
        <p:txBody>
          <a:bodyPr/>
          <a:lstStyle/>
          <a:p>
            <a:endParaRPr lang="en-US" dirty="0"/>
          </a:p>
        </p:txBody>
      </p:sp>
      <p:pic>
        <p:nvPicPr>
          <p:cNvPr id="11266" name="Picture 2" descr="Image preview">
            <a:extLst>
              <a:ext uri="{FF2B5EF4-FFF2-40B4-BE49-F238E27FC236}">
                <a16:creationId xmlns:a16="http://schemas.microsoft.com/office/drawing/2014/main" xmlns="" id="{27A62E7F-5BF5-4D9B-A2ED-D28105502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857250"/>
            <a:ext cx="99822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0950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D04ACB-F396-4349-9579-CC2C49E84CE4}"/>
              </a:ext>
            </a:extLst>
          </p:cNvPr>
          <p:cNvSpPr>
            <a:spLocks noGrp="1"/>
          </p:cNvSpPr>
          <p:nvPr>
            <p:ph type="title"/>
          </p:nvPr>
        </p:nvSpPr>
        <p:spPr>
          <a:xfrm>
            <a:off x="2127506" y="3347896"/>
            <a:ext cx="1758695" cy="1071705"/>
          </a:xfrm>
        </p:spPr>
        <p:txBody>
          <a:bodyPr vert="horz" lIns="68580" tIns="34290" rIns="68580" bIns="34290" rtlCol="0" anchor="t">
            <a:normAutofit fontScale="90000"/>
          </a:bodyPr>
          <a:lstStyle/>
          <a:p>
            <a:r>
              <a:rPr lang="en-US" sz="1400" b="1" dirty="0"/>
              <a:t>Oakwood Avenue School Interior Hallways Renovation In Progress </a:t>
            </a:r>
          </a:p>
        </p:txBody>
      </p:sp>
      <p:pic>
        <p:nvPicPr>
          <p:cNvPr id="4098" name="Picture 2" descr="Image preview">
            <a:extLst>
              <a:ext uri="{FF2B5EF4-FFF2-40B4-BE49-F238E27FC236}">
                <a16:creationId xmlns:a16="http://schemas.microsoft.com/office/drawing/2014/main" xmlns="" id="{A95D1561-99EB-4099-AC4E-CDD177DC072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3270" r="1" b="1"/>
          <a:stretch/>
        </p:blipFill>
        <p:spPr bwMode="auto">
          <a:xfrm>
            <a:off x="3962401" y="457201"/>
            <a:ext cx="6705601" cy="5543552"/>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9363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E8626A-91FA-4B2F-850E-F306457AF910}"/>
              </a:ext>
            </a:extLst>
          </p:cNvPr>
          <p:cNvSpPr>
            <a:spLocks noGrp="1"/>
          </p:cNvSpPr>
          <p:nvPr>
            <p:ph type="title"/>
          </p:nvPr>
        </p:nvSpPr>
        <p:spPr/>
        <p:txBody>
          <a:bodyPr>
            <a:normAutofit fontScale="90000"/>
          </a:bodyPr>
          <a:lstStyle/>
          <a:p>
            <a:r>
              <a:rPr lang="en-US" b="1" dirty="0"/>
              <a:t>Oakwood Avenue School Interior Hallways Renovation In Progress </a:t>
            </a:r>
            <a:endParaRPr lang="en-US" dirty="0"/>
          </a:p>
        </p:txBody>
      </p:sp>
      <p:pic>
        <p:nvPicPr>
          <p:cNvPr id="4" name="Picture 2" descr="Image preview">
            <a:extLst>
              <a:ext uri="{FF2B5EF4-FFF2-40B4-BE49-F238E27FC236}">
                <a16:creationId xmlns:a16="http://schemas.microsoft.com/office/drawing/2014/main" xmlns="" id="{F7343894-0B46-4BBF-ABC8-43AD91889A8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1981200" y="1584008"/>
            <a:ext cx="7391400" cy="4827678"/>
          </a:xfrm>
          <a:custGeom>
            <a:avLst/>
            <a:gdLst/>
            <a:ahLst/>
            <a:cxnLst/>
            <a:rect l="l" t="t" r="r" b="b"/>
            <a:pathLst>
              <a:path w="4048125" h="4048125">
                <a:moveTo>
                  <a:pt x="65094" y="0"/>
                </a:moveTo>
                <a:lnTo>
                  <a:pt x="3983031" y="0"/>
                </a:lnTo>
                <a:cubicBezTo>
                  <a:pt x="4018981" y="0"/>
                  <a:pt x="4048125" y="29144"/>
                  <a:pt x="4048125" y="65094"/>
                </a:cubicBezTo>
                <a:lnTo>
                  <a:pt x="4048125" y="3983031"/>
                </a:lnTo>
                <a:cubicBezTo>
                  <a:pt x="4048125" y="4018981"/>
                  <a:pt x="4018981" y="4048125"/>
                  <a:pt x="3983031" y="4048125"/>
                </a:cubicBezTo>
                <a:lnTo>
                  <a:pt x="65094" y="4048125"/>
                </a:lnTo>
                <a:cubicBezTo>
                  <a:pt x="29144" y="4048125"/>
                  <a:pt x="0" y="4018981"/>
                  <a:pt x="0" y="3983031"/>
                </a:cubicBezTo>
                <a:lnTo>
                  <a:pt x="0" y="65094"/>
                </a:lnTo>
                <a:cubicBezTo>
                  <a:pt x="0" y="29144"/>
                  <a:pt x="29144" y="0"/>
                  <a:pt x="6509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9289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78D6BA-8E18-45EE-A923-96722B1F170C}"/>
              </a:ext>
            </a:extLst>
          </p:cNvPr>
          <p:cNvSpPr>
            <a:spLocks noGrp="1"/>
          </p:cNvSpPr>
          <p:nvPr>
            <p:ph type="title"/>
          </p:nvPr>
        </p:nvSpPr>
        <p:spPr>
          <a:xfrm>
            <a:off x="7924800" y="2667000"/>
            <a:ext cx="2113404" cy="838200"/>
          </a:xfrm>
          <a:noFill/>
        </p:spPr>
        <p:txBody>
          <a:bodyPr vert="horz" lIns="91440" tIns="45720" rIns="91440" bIns="45720" rtlCol="0" anchor="b">
            <a:normAutofit/>
          </a:bodyPr>
          <a:lstStyle/>
          <a:p>
            <a:pPr algn="l">
              <a:lnSpc>
                <a:spcPct val="90000"/>
              </a:lnSpc>
            </a:pPr>
            <a:r>
              <a:rPr lang="en-US" sz="1800" b="1" dirty="0"/>
              <a:t>Oakwood Avenue School Hallway Renovations </a:t>
            </a:r>
          </a:p>
        </p:txBody>
      </p:sp>
      <p:pic>
        <p:nvPicPr>
          <p:cNvPr id="2050" name="Picture 2" descr="Image preview">
            <a:extLst>
              <a:ext uri="{FF2B5EF4-FFF2-40B4-BE49-F238E27FC236}">
                <a16:creationId xmlns:a16="http://schemas.microsoft.com/office/drawing/2014/main" xmlns="" id="{27AFD4E0-E9F0-4F18-9C31-18FC7E85AF1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2431"/>
          <a:stretch/>
        </p:blipFill>
        <p:spPr bwMode="auto">
          <a:xfrm>
            <a:off x="1524020" y="10"/>
            <a:ext cx="5714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549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normAutofit fontScale="92500" lnSpcReduction="10000"/>
          </a:bodyPr>
          <a:lstStyle/>
          <a:p>
            <a:pPr fontAlgn="base"/>
            <a:r>
              <a:rPr lang="en-US" b="1" u="sng" dirty="0">
                <a:solidFill>
                  <a:srgbClr val="FF0000"/>
                </a:solidFill>
              </a:rPr>
              <a:t>STEM Innovation Academy of the Oranges:  </a:t>
            </a:r>
            <a:r>
              <a:rPr lang="en-US" dirty="0"/>
              <a:t>97% of 11th graders have already met New Jersey's graduation requirements for assessments.</a:t>
            </a:r>
          </a:p>
          <a:p>
            <a:pPr fontAlgn="base"/>
            <a:r>
              <a:rPr lang="en-US" dirty="0"/>
              <a:t> STEM Innovation Academy of the Oranges participated in the AMTNJ Math Competition and won first place overall. </a:t>
            </a:r>
          </a:p>
          <a:p>
            <a:pPr fontAlgn="base"/>
            <a:r>
              <a:rPr lang="en-US" dirty="0"/>
              <a:t>STEM Innovation Academy of the Oranges was recently recognized by PLTW for innovative program and will be presenting at their National Conference in Indianapolis, IN in February. </a:t>
            </a:r>
          </a:p>
          <a:p>
            <a:r>
              <a:rPr lang="en-US" dirty="0"/>
              <a:t>Chinese Delegation visited STEM Innovation Academy of the Oranges in the effort of viewing sound instructional practices and curriculum.  What a visit; what a day.  </a:t>
            </a:r>
          </a:p>
        </p:txBody>
      </p:sp>
    </p:spTree>
    <p:extLst>
      <p:ext uri="{BB962C8B-B14F-4D97-AF65-F5344CB8AC3E}">
        <p14:creationId xmlns:p14="http://schemas.microsoft.com/office/powerpoint/2010/main" val="35416409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a:extLst>
              <a:ext uri="{FF2B5EF4-FFF2-40B4-BE49-F238E27FC236}">
                <a16:creationId xmlns:a16="http://schemas.microsoft.com/office/drawing/2014/main" xmlns="" id="{1B8E121E-D9BD-4518-BAED-776E37AC9D49}"/>
              </a:ext>
            </a:extLst>
          </p:cNvPr>
          <p:cNvPicPr>
            <a:picLocks noGrp="1" noChangeAspect="1" noChangeArrowheads="1"/>
          </p:cNvPicPr>
          <p:nvPr>
            <p:ph idx="1"/>
          </p:nvPr>
        </p:nvPicPr>
        <p:blipFill rotWithShape="1">
          <a:blip r:embed="rId2">
            <a:alphaModFix/>
            <a:extLst>
              <a:ext uri="{28A0092B-C50C-407E-A947-70E740481C1C}">
                <a14:useLocalDpi xmlns:a14="http://schemas.microsoft.com/office/drawing/2010/main" val="0"/>
              </a:ext>
            </a:extLst>
          </a:blip>
          <a:srcRect l="1061" r="5281"/>
          <a:stretch/>
        </p:blipFill>
        <p:spPr bwMode="auto">
          <a:xfrm>
            <a:off x="4953001" y="-1"/>
            <a:ext cx="571477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40" name="Title 1">
            <a:extLst>
              <a:ext uri="{FF2B5EF4-FFF2-40B4-BE49-F238E27FC236}">
                <a16:creationId xmlns:a16="http://schemas.microsoft.com/office/drawing/2014/main" xmlns="" id="{1347C75D-5533-420E-92F9-A2AA5FB8B57C}"/>
              </a:ext>
            </a:extLst>
          </p:cNvPr>
          <p:cNvSpPr>
            <a:spLocks noGrp="1"/>
          </p:cNvSpPr>
          <p:nvPr>
            <p:ph type="title"/>
          </p:nvPr>
        </p:nvSpPr>
        <p:spPr>
          <a:xfrm>
            <a:off x="2127363" y="3992592"/>
            <a:ext cx="2368438" cy="579409"/>
          </a:xfrm>
        </p:spPr>
        <p:txBody>
          <a:bodyPr vert="horz" lIns="91440" tIns="45720" rIns="91440" bIns="45720" rtlCol="0" anchor="t">
            <a:normAutofit fontScale="90000"/>
          </a:bodyPr>
          <a:lstStyle/>
          <a:p>
            <a:pPr algn="l">
              <a:lnSpc>
                <a:spcPct val="90000"/>
              </a:lnSpc>
            </a:pPr>
            <a:r>
              <a:rPr lang="en-US" sz="1600" b="1" dirty="0">
                <a:solidFill>
                  <a:srgbClr val="000000"/>
                </a:solidFill>
              </a:rPr>
              <a:t>Oakwood Avenue School Stair Well Renovation </a:t>
            </a:r>
          </a:p>
        </p:txBody>
      </p:sp>
    </p:spTree>
    <p:extLst>
      <p:ext uri="{BB962C8B-B14F-4D97-AF65-F5344CB8AC3E}">
        <p14:creationId xmlns:p14="http://schemas.microsoft.com/office/powerpoint/2010/main" val="39853818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633CD9-9604-4A5D-BC62-A5F30331AD40}"/>
              </a:ext>
            </a:extLst>
          </p:cNvPr>
          <p:cNvSpPr>
            <a:spLocks noGrp="1"/>
          </p:cNvSpPr>
          <p:nvPr>
            <p:ph type="title"/>
          </p:nvPr>
        </p:nvSpPr>
        <p:spPr>
          <a:xfrm>
            <a:off x="1981200" y="274638"/>
            <a:ext cx="8229600" cy="868362"/>
          </a:xfrm>
        </p:spPr>
        <p:txBody>
          <a:bodyPr>
            <a:normAutofit/>
          </a:bodyPr>
          <a:lstStyle/>
          <a:p>
            <a:r>
              <a:rPr lang="en-US" sz="1800" dirty="0"/>
              <a:t>COVID-19 SCHOOL REOPENING SAFETY PLAN</a:t>
            </a:r>
          </a:p>
        </p:txBody>
      </p:sp>
      <p:pic>
        <p:nvPicPr>
          <p:cNvPr id="5" name="Content Placeholder 4" descr="A close up of a person wearing a mask&#10;&#10;Description automatically generated">
            <a:extLst>
              <a:ext uri="{FF2B5EF4-FFF2-40B4-BE49-F238E27FC236}">
                <a16:creationId xmlns:a16="http://schemas.microsoft.com/office/drawing/2014/main" xmlns="" id="{4FBA44A6-F648-4562-9C57-C97B29475A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2650" y="2226469"/>
            <a:ext cx="2791444" cy="3263504"/>
          </a:xfrm>
        </p:spPr>
      </p:pic>
      <p:pic>
        <p:nvPicPr>
          <p:cNvPr id="1026" name="Picture 2" descr="Image preview">
            <a:extLst>
              <a:ext uri="{FF2B5EF4-FFF2-40B4-BE49-F238E27FC236}">
                <a16:creationId xmlns:a16="http://schemas.microsoft.com/office/drawing/2014/main" xmlns="" id="{FBBF71E7-ABAB-4F00-BB45-6716ACC8D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075" y="2226470"/>
            <a:ext cx="3117272" cy="348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4329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2F6E4-51BA-414E-AAD9-C19128C12731}"/>
              </a:ext>
            </a:extLst>
          </p:cNvPr>
          <p:cNvSpPr>
            <a:spLocks noGrp="1"/>
          </p:cNvSpPr>
          <p:nvPr>
            <p:ph type="title"/>
          </p:nvPr>
        </p:nvSpPr>
        <p:spPr>
          <a:xfrm>
            <a:off x="2057400" y="4495800"/>
            <a:ext cx="6554788" cy="1524000"/>
          </a:xfrm>
        </p:spPr>
        <p:txBody>
          <a:bodyPr/>
          <a:lstStyle/>
          <a:p>
            <a:pPr>
              <a:defRPr/>
            </a:pPr>
            <a:endParaRPr lang="en-US"/>
          </a:p>
        </p:txBody>
      </p:sp>
      <p:sp>
        <p:nvSpPr>
          <p:cNvPr id="3" name="Footer Placeholder 2">
            <a:extLst>
              <a:ext uri="{FF2B5EF4-FFF2-40B4-BE49-F238E27FC236}">
                <a16:creationId xmlns:a16="http://schemas.microsoft.com/office/drawing/2014/main" xmlns="" id="{9D902ABE-C052-42F3-B6C8-BD1C8ECF64E5}"/>
              </a:ext>
            </a:extLst>
          </p:cNvPr>
          <p:cNvSpPr>
            <a:spLocks noGrp="1"/>
          </p:cNvSpPr>
          <p:nvPr>
            <p:ph type="ftr" sz="quarter" idx="11"/>
          </p:nvPr>
        </p:nvSpPr>
        <p:spPr/>
        <p:txBody>
          <a:bodyPr/>
          <a:lstStyle/>
          <a:p>
            <a:pPr>
              <a:defRPr/>
            </a:pPr>
            <a:endParaRPr lang="ms-MY"/>
          </a:p>
        </p:txBody>
      </p:sp>
      <p:sp>
        <p:nvSpPr>
          <p:cNvPr id="21508" name="Slide Number Placeholder 3">
            <a:extLst>
              <a:ext uri="{FF2B5EF4-FFF2-40B4-BE49-F238E27FC236}">
                <a16:creationId xmlns:a16="http://schemas.microsoft.com/office/drawing/2014/main" xmlns="" id="{C2827A03-C80D-405D-A8FD-E03418CF9C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E6A0612-BE1C-47F7-A4AB-FBA0EB20C1D9}" type="slidenum">
              <a:rPr lang="ms-MY" altLang="en-US" smtClean="0">
                <a:solidFill>
                  <a:srgbClr val="0A304A"/>
                </a:solidFill>
              </a:rPr>
              <a:pPr/>
              <a:t>82</a:t>
            </a:fld>
            <a:endParaRPr lang="ms-MY" altLang="en-US">
              <a:solidFill>
                <a:srgbClr val="0A304A"/>
              </a:solidFill>
            </a:endParaRPr>
          </a:p>
        </p:txBody>
      </p:sp>
      <p:pic>
        <p:nvPicPr>
          <p:cNvPr id="21509" name="Picture 4">
            <a:extLst>
              <a:ext uri="{FF2B5EF4-FFF2-40B4-BE49-F238E27FC236}">
                <a16:creationId xmlns:a16="http://schemas.microsoft.com/office/drawing/2014/main" xmlns="" id="{D81D1975-32CE-4A5D-9804-A7EA920DE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4" y="457200"/>
            <a:ext cx="11058525" cy="589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7F2EC8-56FA-43CA-A6BC-DAE154201DA1}"/>
              </a:ext>
            </a:extLst>
          </p:cNvPr>
          <p:cNvSpPr>
            <a:spLocks noGrp="1"/>
          </p:cNvSpPr>
          <p:nvPr>
            <p:ph type="title"/>
          </p:nvPr>
        </p:nvSpPr>
        <p:spPr>
          <a:xfrm>
            <a:off x="8915400" y="2286000"/>
            <a:ext cx="1592356" cy="1295400"/>
          </a:xfrm>
        </p:spPr>
        <p:txBody>
          <a:bodyPr vert="horz" lIns="68580" tIns="34290" rIns="68580" bIns="34290" rtlCol="0" anchor="b">
            <a:normAutofit fontScale="90000"/>
          </a:bodyPr>
          <a:lstStyle/>
          <a:p>
            <a:r>
              <a:rPr lang="en-US" sz="1800" b="1" dirty="0"/>
              <a:t>COVID-19 SCHOOL REOPENING SAFETY PLAN</a:t>
            </a:r>
          </a:p>
        </p:txBody>
      </p:sp>
      <p:pic>
        <p:nvPicPr>
          <p:cNvPr id="2050" name="Picture 2" descr="Image preview">
            <a:extLst>
              <a:ext uri="{FF2B5EF4-FFF2-40B4-BE49-F238E27FC236}">
                <a16:creationId xmlns:a16="http://schemas.microsoft.com/office/drawing/2014/main" xmlns="" id="{CC33E1EB-D64C-4104-8802-DD8161AEC22D}"/>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422" r="7715" b="-3"/>
          <a:stretch/>
        </p:blipFill>
        <p:spPr bwMode="auto">
          <a:xfrm>
            <a:off x="1684244" y="1177663"/>
            <a:ext cx="3421156" cy="41422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review">
            <a:extLst>
              <a:ext uri="{FF2B5EF4-FFF2-40B4-BE49-F238E27FC236}">
                <a16:creationId xmlns:a16="http://schemas.microsoft.com/office/drawing/2014/main" xmlns="" id="{B71A21E9-25AC-4B1D-AADA-5D29E591635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053" b="-3"/>
          <a:stretch/>
        </p:blipFill>
        <p:spPr bwMode="auto">
          <a:xfrm>
            <a:off x="4906058" y="1177664"/>
            <a:ext cx="3496116" cy="4253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6973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2183DA-C81D-4D1E-A97A-BE9CF6D4CE04}"/>
              </a:ext>
            </a:extLst>
          </p:cNvPr>
          <p:cNvSpPr>
            <a:spLocks noGrp="1"/>
          </p:cNvSpPr>
          <p:nvPr>
            <p:ph type="title"/>
          </p:nvPr>
        </p:nvSpPr>
        <p:spPr>
          <a:xfrm>
            <a:off x="2057400" y="4495800"/>
            <a:ext cx="6554788" cy="1524000"/>
          </a:xfrm>
        </p:spPr>
        <p:txBody>
          <a:bodyPr/>
          <a:lstStyle/>
          <a:p>
            <a:pPr>
              <a:defRPr/>
            </a:pPr>
            <a:endParaRPr lang="en-US"/>
          </a:p>
        </p:txBody>
      </p:sp>
      <p:sp>
        <p:nvSpPr>
          <p:cNvPr id="3" name="Footer Placeholder 2">
            <a:extLst>
              <a:ext uri="{FF2B5EF4-FFF2-40B4-BE49-F238E27FC236}">
                <a16:creationId xmlns:a16="http://schemas.microsoft.com/office/drawing/2014/main" xmlns="" id="{02A0F8B6-906B-4FED-B5E4-83FDBF1F8900}"/>
              </a:ext>
            </a:extLst>
          </p:cNvPr>
          <p:cNvSpPr>
            <a:spLocks noGrp="1"/>
          </p:cNvSpPr>
          <p:nvPr>
            <p:ph type="ftr" sz="quarter" idx="11"/>
          </p:nvPr>
        </p:nvSpPr>
        <p:spPr/>
        <p:txBody>
          <a:bodyPr/>
          <a:lstStyle/>
          <a:p>
            <a:pPr>
              <a:defRPr/>
            </a:pPr>
            <a:endParaRPr lang="ms-MY"/>
          </a:p>
        </p:txBody>
      </p:sp>
      <p:sp>
        <p:nvSpPr>
          <p:cNvPr id="19460" name="Slide Number Placeholder 3">
            <a:extLst>
              <a:ext uri="{FF2B5EF4-FFF2-40B4-BE49-F238E27FC236}">
                <a16:creationId xmlns:a16="http://schemas.microsoft.com/office/drawing/2014/main" xmlns="" id="{6A0DAF16-E997-491D-A923-F4401205175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9EFCB4E5-D478-4D5A-B588-7C7AA38C30B4}" type="slidenum">
              <a:rPr lang="ms-MY" altLang="en-US" smtClean="0">
                <a:solidFill>
                  <a:srgbClr val="0A304A"/>
                </a:solidFill>
              </a:rPr>
              <a:pPr/>
              <a:t>84</a:t>
            </a:fld>
            <a:endParaRPr lang="ms-MY" altLang="en-US">
              <a:solidFill>
                <a:srgbClr val="0A304A"/>
              </a:solidFill>
            </a:endParaRPr>
          </a:p>
        </p:txBody>
      </p:sp>
      <p:pic>
        <p:nvPicPr>
          <p:cNvPr id="19461" name="Picture 4">
            <a:extLst>
              <a:ext uri="{FF2B5EF4-FFF2-40B4-BE49-F238E27FC236}">
                <a16:creationId xmlns:a16="http://schemas.microsoft.com/office/drawing/2014/main" xmlns="" id="{2421D363-18A5-464F-BCF7-584ED5AB0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0" y="0"/>
            <a:ext cx="114198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FE432A-C9AF-4393-AE24-2EE2EA8931F6}"/>
              </a:ext>
            </a:extLst>
          </p:cNvPr>
          <p:cNvSpPr>
            <a:spLocks noGrp="1"/>
          </p:cNvSpPr>
          <p:nvPr>
            <p:ph type="title"/>
          </p:nvPr>
        </p:nvSpPr>
        <p:spPr>
          <a:xfrm>
            <a:off x="1200151" y="244158"/>
            <a:ext cx="9793816" cy="1339850"/>
          </a:xfrm>
        </p:spPr>
        <p:txBody>
          <a:bodyPr anchor="ctr">
            <a:normAutofit/>
          </a:bodyPr>
          <a:lstStyle/>
          <a:p>
            <a:r>
              <a:rPr lang="en-US" dirty="0"/>
              <a:t>Custodial Maintenance</a:t>
            </a:r>
          </a:p>
        </p:txBody>
      </p:sp>
      <p:graphicFrame>
        <p:nvGraphicFramePr>
          <p:cNvPr id="6" name="Content Placeholder 3">
            <a:extLst>
              <a:ext uri="{FF2B5EF4-FFF2-40B4-BE49-F238E27FC236}">
                <a16:creationId xmlns:a16="http://schemas.microsoft.com/office/drawing/2014/main" xmlns="" id="{FA2D16BE-BF94-4180-A57C-0D88B2F811C9}"/>
              </a:ext>
            </a:extLst>
          </p:cNvPr>
          <p:cNvGraphicFramePr>
            <a:graphicFrameLocks noGrp="1"/>
          </p:cNvGraphicFramePr>
          <p:nvPr>
            <p:ph idx="1"/>
            <p:extLst>
              <p:ext uri="{D42A27DB-BD31-4B8C-83A1-F6EECF244321}">
                <p14:modId xmlns:p14="http://schemas.microsoft.com/office/powerpoint/2010/main" val="1425758623"/>
              </p:ext>
            </p:extLst>
          </p:nvPr>
        </p:nvGraphicFramePr>
        <p:xfrm>
          <a:off x="1200150" y="2133601"/>
          <a:ext cx="9793817" cy="3931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05704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968B20-4BB7-4D4E-8350-FB34E5DB9D93}"/>
              </a:ext>
            </a:extLst>
          </p:cNvPr>
          <p:cNvSpPr>
            <a:spLocks noGrp="1"/>
          </p:cNvSpPr>
          <p:nvPr>
            <p:ph type="ctrTitle"/>
          </p:nvPr>
        </p:nvSpPr>
        <p:spPr/>
        <p:txBody>
          <a:bodyPr/>
          <a:lstStyle/>
          <a:p>
            <a:r>
              <a:rPr lang="en-US" dirty="0"/>
              <a:t>Welcome from Faith </a:t>
            </a:r>
            <a:r>
              <a:rPr lang="en-US" dirty="0" err="1"/>
              <a:t>Alcantara</a:t>
            </a:r>
            <a:r>
              <a:rPr lang="en-US" dirty="0"/>
              <a:t/>
            </a:r>
            <a:br>
              <a:rPr lang="en-US" dirty="0"/>
            </a:br>
            <a:endParaRPr lang="en-US" dirty="0"/>
          </a:p>
        </p:txBody>
      </p:sp>
      <p:sp>
        <p:nvSpPr>
          <p:cNvPr id="3" name="Subtitle 2">
            <a:extLst>
              <a:ext uri="{FF2B5EF4-FFF2-40B4-BE49-F238E27FC236}">
                <a16:creationId xmlns:a16="http://schemas.microsoft.com/office/drawing/2014/main" xmlns="" id="{A79EE3EA-42D1-4BEB-A97E-B63DC5DE3DC4}"/>
              </a:ext>
            </a:extLst>
          </p:cNvPr>
          <p:cNvSpPr>
            <a:spLocks noGrp="1"/>
          </p:cNvSpPr>
          <p:nvPr>
            <p:ph type="subTitle" idx="1"/>
          </p:nvPr>
        </p:nvSpPr>
        <p:spPr/>
        <p:txBody>
          <a:bodyPr/>
          <a:lstStyle/>
          <a:p>
            <a:r>
              <a:rPr lang="en-US" dirty="0"/>
              <a:t>Ms. Faith </a:t>
            </a:r>
            <a:r>
              <a:rPr lang="en-US" dirty="0" err="1"/>
              <a:t>Alcantara</a:t>
            </a:r>
            <a:endParaRPr lang="en-US" dirty="0"/>
          </a:p>
          <a:p>
            <a:r>
              <a:rPr lang="en-US" dirty="0"/>
              <a:t>Union President of the Orange Administrators and Supervisors Association</a:t>
            </a:r>
          </a:p>
          <a:p>
            <a:r>
              <a:rPr lang="en-US" dirty="0"/>
              <a:t>September 1, 2020</a:t>
            </a:r>
          </a:p>
          <a:p>
            <a:endParaRPr lang="en-US" dirty="0"/>
          </a:p>
        </p:txBody>
      </p:sp>
      <p:pic>
        <p:nvPicPr>
          <p:cNvPr id="4" name="Picture 3">
            <a:extLst>
              <a:ext uri="{FF2B5EF4-FFF2-40B4-BE49-F238E27FC236}">
                <a16:creationId xmlns:a16="http://schemas.microsoft.com/office/drawing/2014/main" xmlns="" id="{E9127736-66B7-4436-92B2-81A9B7E2B2A9}"/>
              </a:ext>
            </a:extLst>
          </p:cNvPr>
          <p:cNvPicPr/>
          <p:nvPr/>
        </p:nvPicPr>
        <p:blipFill rotWithShape="1">
          <a:blip r:embed="rId2" cstate="print">
            <a:extLst>
              <a:ext uri="{28A0092B-C50C-407E-A947-70E740481C1C}">
                <a14:useLocalDpi xmlns:a14="http://schemas.microsoft.com/office/drawing/2010/main" val="0"/>
              </a:ext>
            </a:extLst>
          </a:blip>
          <a:srcRect l="347" r="2057" b="2"/>
          <a:stretch/>
        </p:blipFill>
        <p:spPr bwMode="auto">
          <a:xfrm>
            <a:off x="787984" y="4004395"/>
            <a:ext cx="2527011" cy="2167716"/>
          </a:xfrm>
          <a:prstGeom prst="rect">
            <a:avLst/>
          </a:prstGeom>
          <a:noFill/>
        </p:spPr>
      </p:pic>
    </p:spTree>
    <p:extLst>
      <p:ext uri="{BB962C8B-B14F-4D97-AF65-F5344CB8AC3E}">
        <p14:creationId xmlns:p14="http://schemas.microsoft.com/office/powerpoint/2010/main" val="22996640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Welcome from Lisa </a:t>
            </a:r>
            <a:r>
              <a:rPr lang="en-US" dirty="0" err="1"/>
              <a:t>Catanzarite</a:t>
            </a:r>
            <a:endParaRPr lang="en-US" dirty="0"/>
          </a:p>
        </p:txBody>
      </p:sp>
      <p:sp>
        <p:nvSpPr>
          <p:cNvPr id="3" name="Subtitle 2"/>
          <p:cNvSpPr>
            <a:spLocks noGrp="1"/>
          </p:cNvSpPr>
          <p:nvPr>
            <p:ph type="subTitle" idx="1"/>
          </p:nvPr>
        </p:nvSpPr>
        <p:spPr/>
        <p:txBody>
          <a:bodyPr/>
          <a:lstStyle/>
          <a:p>
            <a:r>
              <a:rPr lang="en-US" dirty="0"/>
              <a:t>Ms. Lisa </a:t>
            </a:r>
            <a:r>
              <a:rPr lang="en-US" dirty="0" err="1"/>
              <a:t>Catanzarite</a:t>
            </a:r>
            <a:endParaRPr lang="en-US" dirty="0"/>
          </a:p>
          <a:p>
            <a:r>
              <a:rPr lang="en-US" dirty="0"/>
              <a:t>Union President of the Orange Education Association </a:t>
            </a:r>
          </a:p>
          <a:p>
            <a:r>
              <a:rPr lang="en-US" dirty="0"/>
              <a:t>September 1, 2020</a:t>
            </a:r>
          </a:p>
        </p:txBody>
      </p:sp>
      <p:pic>
        <p:nvPicPr>
          <p:cNvPr id="4" name="Picture 3">
            <a:extLst>
              <a:ext uri="{FF2B5EF4-FFF2-40B4-BE49-F238E27FC236}">
                <a16:creationId xmlns:a16="http://schemas.microsoft.com/office/drawing/2014/main" xmlns="" id="{E9127736-66B7-4436-92B2-81A9B7E2B2A9}"/>
              </a:ext>
            </a:extLst>
          </p:cNvPr>
          <p:cNvPicPr/>
          <p:nvPr/>
        </p:nvPicPr>
        <p:blipFill rotWithShape="1">
          <a:blip r:embed="rId2" cstate="print">
            <a:extLst>
              <a:ext uri="{28A0092B-C50C-407E-A947-70E740481C1C}">
                <a14:useLocalDpi xmlns:a14="http://schemas.microsoft.com/office/drawing/2010/main" val="0"/>
              </a:ext>
            </a:extLst>
          </a:blip>
          <a:srcRect l="347" r="2057" b="2"/>
          <a:stretch/>
        </p:blipFill>
        <p:spPr bwMode="auto">
          <a:xfrm>
            <a:off x="921674" y="4033039"/>
            <a:ext cx="2527011" cy="2167716"/>
          </a:xfrm>
          <a:prstGeom prst="rect">
            <a:avLst/>
          </a:prstGeom>
          <a:noFill/>
        </p:spPr>
      </p:pic>
    </p:spTree>
    <p:extLst>
      <p:ext uri="{BB962C8B-B14F-4D97-AF65-F5344CB8AC3E}">
        <p14:creationId xmlns:p14="http://schemas.microsoft.com/office/powerpoint/2010/main" val="18820700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968B20-4BB7-4D4E-8350-FB34E5DB9D93}"/>
              </a:ext>
            </a:extLst>
          </p:cNvPr>
          <p:cNvSpPr>
            <a:spLocks noGrp="1"/>
          </p:cNvSpPr>
          <p:nvPr>
            <p:ph type="ctrTitle"/>
          </p:nvPr>
        </p:nvSpPr>
        <p:spPr/>
        <p:txBody>
          <a:bodyPr/>
          <a:lstStyle/>
          <a:p>
            <a:r>
              <a:rPr lang="en-US" dirty="0"/>
              <a:t>District Goals</a:t>
            </a:r>
          </a:p>
        </p:txBody>
      </p:sp>
      <p:sp>
        <p:nvSpPr>
          <p:cNvPr id="3" name="Subtitle 2">
            <a:extLst>
              <a:ext uri="{FF2B5EF4-FFF2-40B4-BE49-F238E27FC236}">
                <a16:creationId xmlns:a16="http://schemas.microsoft.com/office/drawing/2014/main" xmlns="" id="{A79EE3EA-42D1-4BEB-A97E-B63DC5DE3DC4}"/>
              </a:ext>
            </a:extLst>
          </p:cNvPr>
          <p:cNvSpPr>
            <a:spLocks noGrp="1"/>
          </p:cNvSpPr>
          <p:nvPr>
            <p:ph type="subTitle" idx="1"/>
          </p:nvPr>
        </p:nvSpPr>
        <p:spPr/>
        <p:txBody>
          <a:bodyPr/>
          <a:lstStyle/>
          <a:p>
            <a:r>
              <a:rPr lang="en-US" dirty="0"/>
              <a:t>Gerald Fitzhugh, II, </a:t>
            </a:r>
            <a:r>
              <a:rPr lang="en-US" dirty="0" err="1"/>
              <a:t>Ed.D</a:t>
            </a:r>
            <a:r>
              <a:rPr lang="en-US" dirty="0"/>
              <a:t>. </a:t>
            </a:r>
          </a:p>
          <a:p>
            <a:r>
              <a:rPr lang="en-US" dirty="0"/>
              <a:t>Superintendent of Schools </a:t>
            </a:r>
          </a:p>
          <a:p>
            <a:r>
              <a:rPr lang="en-US" dirty="0"/>
              <a:t>“The Teaching Superintendent”</a:t>
            </a:r>
          </a:p>
          <a:p>
            <a:r>
              <a:rPr lang="en-US" dirty="0"/>
              <a:t>September 1, 2020</a:t>
            </a:r>
          </a:p>
          <a:p>
            <a:endParaRPr lang="en-US" dirty="0"/>
          </a:p>
        </p:txBody>
      </p:sp>
      <p:pic>
        <p:nvPicPr>
          <p:cNvPr id="4" name="Picture 3">
            <a:extLst>
              <a:ext uri="{FF2B5EF4-FFF2-40B4-BE49-F238E27FC236}">
                <a16:creationId xmlns:a16="http://schemas.microsoft.com/office/drawing/2014/main" xmlns="" id="{E9127736-66B7-4436-92B2-81A9B7E2B2A9}"/>
              </a:ext>
            </a:extLst>
          </p:cNvPr>
          <p:cNvPicPr/>
          <p:nvPr/>
        </p:nvPicPr>
        <p:blipFill rotWithShape="1">
          <a:blip r:embed="rId2" cstate="print">
            <a:extLst>
              <a:ext uri="{28A0092B-C50C-407E-A947-70E740481C1C}">
                <a14:useLocalDpi xmlns:a14="http://schemas.microsoft.com/office/drawing/2010/main" val="0"/>
              </a:ext>
            </a:extLst>
          </a:blip>
          <a:srcRect l="347" r="2057" b="2"/>
          <a:stretch/>
        </p:blipFill>
        <p:spPr bwMode="auto">
          <a:xfrm>
            <a:off x="1647417" y="3030478"/>
            <a:ext cx="2527011" cy="2167716"/>
          </a:xfrm>
          <a:prstGeom prst="rect">
            <a:avLst/>
          </a:prstGeom>
          <a:noFill/>
        </p:spPr>
      </p:pic>
    </p:spTree>
    <p:extLst>
      <p:ext uri="{BB962C8B-B14F-4D97-AF65-F5344CB8AC3E}">
        <p14:creationId xmlns:p14="http://schemas.microsoft.com/office/powerpoint/2010/main" val="8569075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029E70-071D-40FD-B96E-9BC3CF55D73C}"/>
              </a:ext>
            </a:extLst>
          </p:cNvPr>
          <p:cNvSpPr>
            <a:spLocks noGrp="1"/>
          </p:cNvSpPr>
          <p:nvPr>
            <p:ph type="title"/>
          </p:nvPr>
        </p:nvSpPr>
        <p:spPr/>
        <p:txBody>
          <a:bodyPr>
            <a:normAutofit fontScale="90000"/>
          </a:bodyPr>
          <a:lstStyle/>
          <a:p>
            <a:r>
              <a:rPr lang="en-US" dirty="0"/>
              <a:t>District Goals </a:t>
            </a:r>
            <a:br>
              <a:rPr lang="en-US" dirty="0"/>
            </a:br>
            <a:r>
              <a:rPr lang="en-US" dirty="0"/>
              <a:t>School Year 2020-2021</a:t>
            </a:r>
          </a:p>
        </p:txBody>
      </p:sp>
      <p:sp>
        <p:nvSpPr>
          <p:cNvPr id="3" name="Content Placeholder 2">
            <a:extLst>
              <a:ext uri="{FF2B5EF4-FFF2-40B4-BE49-F238E27FC236}">
                <a16:creationId xmlns:a16="http://schemas.microsoft.com/office/drawing/2014/main" xmlns="" id="{D568819B-1608-4C33-97C7-0F0D8B8BDB78}"/>
              </a:ext>
            </a:extLst>
          </p:cNvPr>
          <p:cNvSpPr>
            <a:spLocks noGrp="1"/>
          </p:cNvSpPr>
          <p:nvPr>
            <p:ph idx="1"/>
          </p:nvPr>
        </p:nvSpPr>
        <p:spPr/>
        <p:txBody>
          <a:bodyPr>
            <a:normAutofit fontScale="92500" lnSpcReduction="10000"/>
          </a:bodyPr>
          <a:lstStyle/>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Goal #1:  21</a:t>
            </a:r>
            <a:r>
              <a:rPr lang="en-US" sz="1800" b="1" baseline="30000" dirty="0">
                <a:effectLst/>
                <a:latin typeface="Times New Roman" panose="02020603050405020304" pitchFamily="18" charset="0"/>
                <a:ea typeface="Times New Roman" panose="02020603050405020304" pitchFamily="18" charset="0"/>
              </a:rPr>
              <a:t>st</a:t>
            </a:r>
            <a:r>
              <a:rPr lang="en-US" sz="1800" b="1" dirty="0">
                <a:effectLst/>
                <a:latin typeface="Times New Roman" panose="02020603050405020304" pitchFamily="18" charset="0"/>
                <a:ea typeface="Times New Roman" panose="02020603050405020304" pitchFamily="18" charset="0"/>
              </a:rPr>
              <a:t> Century Integration:  </a:t>
            </a:r>
            <a:r>
              <a:rPr lang="en-US" sz="1800" dirty="0">
                <a:effectLst/>
                <a:latin typeface="Times New Roman" panose="02020603050405020304" pitchFamily="18" charset="0"/>
                <a:ea typeface="Times New Roman" panose="02020603050405020304" pitchFamily="18" charset="0"/>
              </a:rPr>
              <a:t>The Orange Public Schools will continue to invest in its teachers. The district values and promotes a culture of excellence in teaching and learning through increased and improved opportunities for quality, sustained professional development that address district needs and individual school needs as outlined by data points. </a:t>
            </a:r>
          </a:p>
          <a:p>
            <a:pPr marL="342900" marR="0" lvl="0" indent="-342900" algn="just">
              <a:lnSpc>
                <a:spcPct val="115000"/>
              </a:lnSpc>
              <a:spcBef>
                <a:spcPts val="0"/>
              </a:spcBef>
              <a:spcAft>
                <a:spcPts val="0"/>
              </a:spcAft>
              <a:buFont typeface="+mj-lt"/>
              <a:buAutoNum type="arabicParenR"/>
              <a:tabLst>
                <a:tab pos="457200" algn="l"/>
              </a:tabLst>
            </a:pPr>
            <a:r>
              <a:rPr lang="en-US" sz="1800" b="1" dirty="0">
                <a:effectLst/>
                <a:latin typeface="Times New Roman" panose="02020603050405020304" pitchFamily="18" charset="0"/>
                <a:ea typeface="Times New Roman" panose="02020603050405020304" pitchFamily="18" charset="0"/>
              </a:rPr>
              <a:t>100% of Professional Learning Communities will be utilized as leverage points for sharing best practices which ultimately will enhance student achievement</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800"/>
              </a:spcAft>
              <a:buFont typeface="Courier New" panose="02070309020205020404" pitchFamily="49" charset="0"/>
              <a:buChar char="o"/>
            </a:pPr>
            <a:r>
              <a:rPr lang="en-US" sz="1800" dirty="0">
                <a:effectLst/>
                <a:latin typeface="Times New Roman" panose="02020603050405020304" pitchFamily="18" charset="0"/>
                <a:ea typeface="Times New Roman" panose="02020603050405020304" pitchFamily="18" charset="0"/>
              </a:rPr>
              <a:t>Professional Learning Communities will continue to be instructional in nature.  The principals alongside district administrators will continue to structure the agendas around academic data points that will be targeted and monitored for improvement. </a:t>
            </a:r>
          </a:p>
          <a:p>
            <a:pPr marL="342900" marR="0" lvl="0" indent="-342900">
              <a:lnSpc>
                <a:spcPct val="115000"/>
              </a:lnSpc>
              <a:spcBef>
                <a:spcPts val="0"/>
              </a:spcBef>
              <a:spcAft>
                <a:spcPts val="800"/>
              </a:spcAft>
              <a:buFont typeface="Courier New" panose="02070309020205020404" pitchFamily="49" charset="0"/>
              <a:buChar char="o"/>
            </a:pPr>
            <a:r>
              <a:rPr lang="en-US" sz="1800" dirty="0">
                <a:effectLst/>
                <a:latin typeface="Times New Roman" panose="02020603050405020304" pitchFamily="18" charset="0"/>
                <a:ea typeface="Times New Roman" panose="02020603050405020304" pitchFamily="18" charset="0"/>
              </a:rPr>
              <a:t>Data reviews will allow for strategic planning and preparation in the effort of maximizing lesson delivery.  Data reviews will take place four times per year and encompass academic growth and/or decline and recommendations for growth, walk through analysis, suspension rates as well as office referrals that ultimately impact student achievement.    </a:t>
            </a:r>
          </a:p>
          <a:p>
            <a:endParaRPr lang="en-US" dirty="0"/>
          </a:p>
        </p:txBody>
      </p:sp>
    </p:spTree>
    <p:extLst>
      <p:ext uri="{BB962C8B-B14F-4D97-AF65-F5344CB8AC3E}">
        <p14:creationId xmlns:p14="http://schemas.microsoft.com/office/powerpoint/2010/main" val="3388006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Great News from SY 2019-2020</a:t>
            </a:r>
          </a:p>
        </p:txBody>
      </p:sp>
      <p:sp>
        <p:nvSpPr>
          <p:cNvPr id="3" name="Content Placeholder 2"/>
          <p:cNvSpPr>
            <a:spLocks noGrp="1"/>
          </p:cNvSpPr>
          <p:nvPr>
            <p:ph idx="1"/>
          </p:nvPr>
        </p:nvSpPr>
        <p:spPr/>
        <p:txBody>
          <a:bodyPr>
            <a:normAutofit fontScale="77500" lnSpcReduction="20000"/>
          </a:bodyPr>
          <a:lstStyle/>
          <a:p>
            <a:r>
              <a:rPr lang="en-US" b="1" u="sng" dirty="0">
                <a:solidFill>
                  <a:srgbClr val="FF0000"/>
                </a:solidFill>
              </a:rPr>
              <a:t>Oakwood Avenue Community School:  </a:t>
            </a:r>
            <a:r>
              <a:rPr lang="en-US" dirty="0"/>
              <a:t>In May 2020, students were recognized for having 100% participation in their Google Meet Assignments and completed their class assignments daily.  Students names were placed in a random drawing and four students were selected to receive a pizza dinner. </a:t>
            </a:r>
          </a:p>
          <a:p>
            <a:r>
              <a:rPr lang="en-US" dirty="0"/>
              <a:t>The Oakwood Bridge Team along with the Park Avenue Bridge Team traveled to Las Vegas in July 2019 to participate in the annual international competition.  The kid’s enthusiasm and excitement was electrifying.  In addition to competing with people from all over the world the students also had a chance to do some site seeing. They did the Hop on Hop off city tour taking a group picture under the famous Las Vegas sign, in addition to touring Red Rock Canyon and the exotic atrium of the Bellagio Hotel.  They also visited the Grand Canyon and the Hoover Dam.</a:t>
            </a:r>
          </a:p>
          <a:p>
            <a:r>
              <a:rPr lang="en-US" dirty="0"/>
              <a:t>Ms. Ericka Stevenson, Community School Coordinator hosted a Virtual Story-time that coincided with Read Across America.  Each week a different staff member went on Facebook Live to read a story to the students.  Now this is “Good to Great.” </a:t>
            </a:r>
          </a:p>
          <a:p>
            <a:endParaRPr lang="en-US" dirty="0"/>
          </a:p>
          <a:p>
            <a:endParaRPr lang="en-US" dirty="0"/>
          </a:p>
        </p:txBody>
      </p:sp>
    </p:spTree>
    <p:extLst>
      <p:ext uri="{BB962C8B-B14F-4D97-AF65-F5344CB8AC3E}">
        <p14:creationId xmlns:p14="http://schemas.microsoft.com/office/powerpoint/2010/main" val="7225210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Goals </a:t>
            </a:r>
            <a:br>
              <a:rPr lang="en-US" dirty="0"/>
            </a:br>
            <a:r>
              <a:rPr lang="en-US" dirty="0"/>
              <a:t>School Year 2020-2021</a:t>
            </a:r>
          </a:p>
        </p:txBody>
      </p:sp>
      <p:sp>
        <p:nvSpPr>
          <p:cNvPr id="3" name="Content Placeholder 2"/>
          <p:cNvSpPr>
            <a:spLocks noGrp="1"/>
          </p:cNvSpPr>
          <p:nvPr>
            <p:ph idx="1"/>
          </p:nvPr>
        </p:nvSpPr>
        <p:spPr/>
        <p:txBody>
          <a:bodyPr>
            <a:normAutofit/>
          </a:bodyPr>
          <a:lstStyle/>
          <a:p>
            <a:pPr marL="342900" marR="0" lvl="0" indent="-342900" algn="just">
              <a:lnSpc>
                <a:spcPct val="115000"/>
              </a:lnSpc>
              <a:spcBef>
                <a:spcPts val="0"/>
              </a:spcBef>
              <a:spcAft>
                <a:spcPts val="0"/>
              </a:spcAft>
              <a:buFont typeface="+mj-lt"/>
              <a:buAutoNum type="arabicParenR" startAt="2"/>
              <a:tabLst>
                <a:tab pos="457200" algn="l"/>
              </a:tabLst>
            </a:pPr>
            <a:r>
              <a:rPr lang="en-US" sz="1800" b="1" dirty="0">
                <a:effectLst/>
                <a:latin typeface="Times New Roman" panose="02020603050405020304" pitchFamily="18" charset="0"/>
                <a:ea typeface="Times New Roman" panose="02020603050405020304" pitchFamily="18" charset="0"/>
              </a:rPr>
              <a:t>Increase in the number of job-embedded professional learning opportunities that incorporate the expertise of building principals planning alongside district administration by 50%</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Administrative Meetings will be instructionally-focused learning sessions for principals and district administrators.  Ultimately, all training sessions will be germane to data points resulting from walk-through trend analyses. </a:t>
            </a:r>
            <a:br>
              <a:rPr lang="en-US" sz="1800" dirty="0">
                <a:effectLst/>
                <a:latin typeface="Times New Roman" panose="02020603050405020304" pitchFamily="18" charset="0"/>
                <a:ea typeface="Calibri" panose="020F0502020204030204" pitchFamily="34" charset="0"/>
              </a:rPr>
            </a:b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Administrative meetings will have instructionally focused agendas with accompanying sign in sheets. Zoom meeting will take place for horizontal and vertical articulation supports to build content knowledge and pedagogy.  </a:t>
            </a:r>
          </a:p>
          <a:p>
            <a:pPr marL="0" marR="0">
              <a:lnSpc>
                <a:spcPct val="115000"/>
              </a:lnSpc>
              <a:spcBef>
                <a:spcPts val="0"/>
              </a:spcBef>
              <a:spcAft>
                <a:spcPts val="0"/>
              </a:spcAft>
            </a:pPr>
            <a:endParaRPr lang="en-US" dirty="0"/>
          </a:p>
          <a:p>
            <a:endParaRPr lang="en-US" dirty="0"/>
          </a:p>
        </p:txBody>
      </p:sp>
    </p:spTree>
    <p:extLst>
      <p:ext uri="{BB962C8B-B14F-4D97-AF65-F5344CB8AC3E}">
        <p14:creationId xmlns:p14="http://schemas.microsoft.com/office/powerpoint/2010/main" val="20962165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B41BEF-875E-4F1C-8095-4B5A6F8741E1}"/>
              </a:ext>
            </a:extLst>
          </p:cNvPr>
          <p:cNvSpPr>
            <a:spLocks noGrp="1"/>
          </p:cNvSpPr>
          <p:nvPr>
            <p:ph type="title"/>
          </p:nvPr>
        </p:nvSpPr>
        <p:spPr/>
        <p:txBody>
          <a:bodyPr>
            <a:normAutofit fontScale="90000"/>
          </a:bodyPr>
          <a:lstStyle/>
          <a:p>
            <a:r>
              <a:rPr lang="en-US" dirty="0"/>
              <a:t>District Goals </a:t>
            </a:r>
            <a:br>
              <a:rPr lang="en-US" dirty="0"/>
            </a:br>
            <a:r>
              <a:rPr lang="en-US" dirty="0"/>
              <a:t>School Year 2020-2021</a:t>
            </a:r>
          </a:p>
        </p:txBody>
      </p:sp>
      <p:sp>
        <p:nvSpPr>
          <p:cNvPr id="3" name="Content Placeholder 2">
            <a:extLst>
              <a:ext uri="{FF2B5EF4-FFF2-40B4-BE49-F238E27FC236}">
                <a16:creationId xmlns:a16="http://schemas.microsoft.com/office/drawing/2014/main" xmlns="" id="{5003247D-5CDC-4460-BBFA-D1A4231C5F45}"/>
              </a:ext>
            </a:extLst>
          </p:cNvPr>
          <p:cNvSpPr>
            <a:spLocks noGrp="1"/>
          </p:cNvSpPr>
          <p:nvPr>
            <p:ph idx="1"/>
          </p:nvPr>
        </p:nvSpPr>
        <p:spPr/>
        <p:txBody>
          <a:bodyPr>
            <a:normAutofit fontScale="92500" lnSpcReduction="20000"/>
          </a:bodyPr>
          <a:lstStyle/>
          <a:p>
            <a:pPr marL="342900" marR="0" lvl="0" indent="-342900" algn="just">
              <a:lnSpc>
                <a:spcPct val="115000"/>
              </a:lnSpc>
              <a:spcBef>
                <a:spcPts val="0"/>
              </a:spcBef>
              <a:spcAft>
                <a:spcPts val="0"/>
              </a:spcAft>
              <a:buFont typeface="+mj-lt"/>
              <a:buAutoNum type="arabicParenR" startAt="3"/>
              <a:tabLst>
                <a:tab pos="400050" algn="l"/>
              </a:tabLst>
            </a:pPr>
            <a:r>
              <a:rPr lang="en-US" sz="1800" b="1" dirty="0">
                <a:effectLst/>
                <a:latin typeface="Times New Roman" panose="02020603050405020304" pitchFamily="18" charset="0"/>
                <a:ea typeface="Times New Roman" panose="02020603050405020304" pitchFamily="18" charset="0"/>
              </a:rPr>
              <a:t>Increase the number of students participating in district programs such as STEM, Debate, Science Mathematics Fairs as well as the District Spelling Bee, Law Day, and Geography Bee by 25% (Due COVID-19 we did not accomplish this goal)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Provide a variety of opportunities for students to demonstrate the relevance and interconnectedness of their knowledge and skills</a:t>
            </a:r>
          </a:p>
          <a:p>
            <a:pPr marL="0" marR="0" lvl="0" indent="0">
              <a:lnSpc>
                <a:spcPct val="115000"/>
              </a:lnSpc>
              <a:spcBef>
                <a:spcPts val="0"/>
              </a:spcBef>
              <a:spcAft>
                <a:spcPts val="0"/>
              </a:spcAft>
              <a:buNone/>
              <a:tabLst>
                <a:tab pos="400050" algn="l"/>
              </a:tabLst>
            </a:pPr>
            <a:r>
              <a:rPr lang="en-US" sz="1800" b="1" dirty="0">
                <a:solidFill>
                  <a:srgbClr val="201F1E"/>
                </a:solidFill>
                <a:effectLst/>
                <a:latin typeface="Times New Roman" panose="02020603050405020304" pitchFamily="18" charset="0"/>
                <a:ea typeface="Calibri" panose="020F0502020204030204" pitchFamily="34" charset="0"/>
              </a:rPr>
              <a:t>4)	By May 2021, 60% of students in each preparedness group will meet or exceed their assigned end of 	year growth target in mathematics.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The assessments that will be used to measure progress towards the assigned growth targets include the </a:t>
            </a:r>
            <a:r>
              <a:rPr lang="en-US" sz="1800" dirty="0" err="1">
                <a:effectLst/>
                <a:latin typeface="Times New Roman" panose="02020603050405020304" pitchFamily="18" charset="0"/>
                <a:ea typeface="Calibri" panose="020F0502020204030204" pitchFamily="34" charset="0"/>
              </a:rPr>
              <a:t>iReady</a:t>
            </a:r>
            <a:r>
              <a:rPr lang="en-US" sz="1800" dirty="0">
                <a:effectLst/>
                <a:latin typeface="Times New Roman" panose="02020603050405020304" pitchFamily="18" charset="0"/>
                <a:ea typeface="Calibri" panose="020F0502020204030204" pitchFamily="34" charset="0"/>
              </a:rPr>
              <a:t> Diagnostic, NWEA MAP, District Benchmark Assessments, and select Performance Tasks in the area of Mathematics. </a:t>
            </a:r>
          </a:p>
          <a:p>
            <a:pPr marR="0" indent="0">
              <a:lnSpc>
                <a:spcPct val="115000"/>
              </a:lnSpc>
              <a:spcBef>
                <a:spcPts val="0"/>
              </a:spcBef>
              <a:spcAft>
                <a:spcPts val="0"/>
              </a:spcAft>
              <a:buNone/>
            </a:pPr>
            <a:r>
              <a:rPr lang="en-US" sz="1800" dirty="0">
                <a:effectLst/>
                <a:latin typeface="Times New Roman" panose="02020603050405020304" pitchFamily="18" charset="0"/>
                <a:ea typeface="Calibri" panose="020F0502020204030204" pitchFamily="34" charset="0"/>
              </a:rPr>
              <a:t> </a:t>
            </a:r>
          </a:p>
          <a:p>
            <a:pPr marL="0" marR="0" lvl="0" indent="0">
              <a:lnSpc>
                <a:spcPct val="115000"/>
              </a:lnSpc>
              <a:spcBef>
                <a:spcPts val="0"/>
              </a:spcBef>
              <a:spcAft>
                <a:spcPts val="0"/>
              </a:spcAft>
              <a:buNone/>
              <a:tabLst>
                <a:tab pos="400050" algn="l"/>
              </a:tabLst>
            </a:pPr>
            <a:r>
              <a:rPr lang="en-US" sz="1800" b="1" dirty="0">
                <a:solidFill>
                  <a:srgbClr val="201F1E"/>
                </a:solidFill>
                <a:effectLst/>
                <a:latin typeface="Times New Roman" panose="02020603050405020304" pitchFamily="18" charset="0"/>
                <a:ea typeface="Calibri" panose="020F0502020204030204" pitchFamily="34" charset="0"/>
              </a:rPr>
              <a:t>	By May 2021, 60% of students in each preparedness group will meet or exceed their assigned end of 	year growth target in ELA.</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The assessments that will be used to measure progress towards the assigned growth targets include the </a:t>
            </a:r>
            <a:r>
              <a:rPr lang="en-US" sz="1800" dirty="0">
                <a:effectLst/>
                <a:latin typeface="Times New Roman" panose="02020603050405020304" pitchFamily="18" charset="0"/>
                <a:ea typeface="Times New Roman" panose="02020603050405020304" pitchFamily="18" charset="0"/>
              </a:rPr>
              <a:t>FRA, SRI, Insight, District Benchmarks, and Performance Tasks</a:t>
            </a:r>
            <a:r>
              <a:rPr lang="en-US" sz="1800" dirty="0">
                <a:effectLst/>
                <a:latin typeface="Times New Roman" panose="02020603050405020304" pitchFamily="18" charset="0"/>
                <a:ea typeface="Calibri" panose="020F0502020204030204" pitchFamily="34" charset="0"/>
              </a:rPr>
              <a:t> in the area of English Language Arts. </a:t>
            </a:r>
          </a:p>
          <a:p>
            <a:pPr marL="342900" marR="0" lvl="0" indent="-342900">
              <a:lnSpc>
                <a:spcPct val="115000"/>
              </a:lnSpc>
              <a:spcBef>
                <a:spcPts val="0"/>
              </a:spcBef>
              <a:spcAft>
                <a:spcPts val="0"/>
              </a:spcAft>
              <a:buFont typeface="Courier New" panose="02070309020205020404" pitchFamily="49" charset="0"/>
              <a:buChar char="o"/>
            </a:pPr>
            <a:endParaRPr lang="en-US" sz="1800" dirty="0">
              <a:effectLst/>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18360737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Goals </a:t>
            </a:r>
            <a:br>
              <a:rPr lang="en-US" dirty="0"/>
            </a:br>
            <a:r>
              <a:rPr lang="en-US" dirty="0"/>
              <a:t>School Year 2020-2021</a:t>
            </a:r>
          </a:p>
        </p:txBody>
      </p:sp>
      <p:sp>
        <p:nvSpPr>
          <p:cNvPr id="3" name="Content Placeholder 2"/>
          <p:cNvSpPr>
            <a:spLocks noGrp="1"/>
          </p:cNvSpPr>
          <p:nvPr>
            <p:ph idx="1"/>
          </p:nvPr>
        </p:nvSpPr>
        <p:spPr/>
        <p:txBody>
          <a:bodyPr>
            <a:normAutofit fontScale="92500" lnSpcReduction="20000"/>
          </a:bodyPr>
          <a:lstStyle/>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Goal #2: Community Engagement:  </a:t>
            </a:r>
            <a:r>
              <a:rPr lang="en-US" sz="1800" dirty="0">
                <a:effectLst/>
                <a:latin typeface="Times New Roman" panose="02020603050405020304" pitchFamily="18" charset="0"/>
                <a:ea typeface="Times New Roman" panose="02020603050405020304" pitchFamily="18" charset="0"/>
              </a:rPr>
              <a:t>The Orange Public Schools continue to develop a consistent communication system for disseminating and receiving information between school administration, teachers, staff, students, parents, and the community. </a:t>
            </a:r>
          </a:p>
          <a:p>
            <a:pPr marL="342900" marR="0" lvl="0" indent="-342900" algn="just">
              <a:lnSpc>
                <a:spcPct val="115000"/>
              </a:lnSpc>
              <a:spcBef>
                <a:spcPts val="0"/>
              </a:spcBef>
              <a:spcAft>
                <a:spcPts val="0"/>
              </a:spcAft>
              <a:buFont typeface="+mj-lt"/>
              <a:buAutoNum type="arabicParenR"/>
              <a:tabLst>
                <a:tab pos="457200" algn="l"/>
              </a:tabLst>
            </a:pPr>
            <a:r>
              <a:rPr lang="en-US" sz="1800" b="1" dirty="0">
                <a:effectLst/>
                <a:latin typeface="Times New Roman" panose="02020603050405020304" pitchFamily="18" charset="0"/>
                <a:ea typeface="Times New Roman" panose="02020603050405020304" pitchFamily="18" charset="0"/>
              </a:rPr>
              <a:t>Increase the timeliness, access, and effectiveness of all communication with all stakeholders via multiple measures by 35% from the previous school year</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Social Media Platforms &amp; Website (Instagram, Facebook, and Twitter)-Utilize the platforms for immediate news worthy information as well as the district website via the latest news and announcements section. </a:t>
            </a:r>
          </a:p>
          <a:p>
            <a:pPr marL="342900" marR="0" lvl="0" indent="-342900">
              <a:lnSpc>
                <a:spcPct val="115000"/>
              </a:lnSpc>
              <a:spcBef>
                <a:spcPts val="0"/>
              </a:spcBef>
              <a:spcAft>
                <a:spcPts val="0"/>
              </a:spcAft>
              <a:buFont typeface="Courier New" panose="02070309020205020404" pitchFamily="49" charset="0"/>
              <a:buChar char="o"/>
            </a:pPr>
            <a:r>
              <a:rPr lang="en-US" sz="1800" dirty="0" err="1">
                <a:effectLst/>
                <a:latin typeface="Times New Roman" panose="02020603050405020304" pitchFamily="18" charset="0"/>
                <a:ea typeface="Calibri" panose="020F0502020204030204" pitchFamily="34" charset="0"/>
              </a:rPr>
              <a:t>RoboCalls</a:t>
            </a:r>
            <a:r>
              <a:rPr lang="en-US" sz="1800" dirty="0">
                <a:effectLst/>
                <a:latin typeface="Times New Roman" panose="02020603050405020304" pitchFamily="18" charset="0"/>
                <a:ea typeface="Calibri" panose="020F0502020204030204" pitchFamily="34" charset="0"/>
              </a:rPr>
              <a:t> via School Wires at the district and school levels; we are incorporating more text to speech and emails for SY 20-21 at 25%.  </a:t>
            </a: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Superintendent’s Report (online access to staff and community stakeholders) the day immediately following the board meeting.  </a:t>
            </a: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Routine face-to-face opportunities to engage with community and stakeholders via PTO, Back to School Nights, Report Card Conference Nights, Community Events within Orange Township as well as partnership meetings based on those established and forthcoming within the school district.   We will establish parent and student councils at the Superintendent’s Level.   </a:t>
            </a:r>
          </a:p>
          <a:p>
            <a:pPr marL="0" marR="0">
              <a:lnSpc>
                <a:spcPct val="115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lvl="0" indent="0">
              <a:buNone/>
            </a:pPr>
            <a:endParaRPr lang="en-US" dirty="0"/>
          </a:p>
        </p:txBody>
      </p:sp>
    </p:spTree>
    <p:extLst>
      <p:ext uri="{BB962C8B-B14F-4D97-AF65-F5344CB8AC3E}">
        <p14:creationId xmlns:p14="http://schemas.microsoft.com/office/powerpoint/2010/main" val="36671796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A3D6D2-25F7-4AB1-88ED-011C9D8C20F5}"/>
              </a:ext>
            </a:extLst>
          </p:cNvPr>
          <p:cNvSpPr>
            <a:spLocks noGrp="1"/>
          </p:cNvSpPr>
          <p:nvPr>
            <p:ph type="title"/>
          </p:nvPr>
        </p:nvSpPr>
        <p:spPr/>
        <p:txBody>
          <a:bodyPr>
            <a:normAutofit fontScale="90000"/>
          </a:bodyPr>
          <a:lstStyle/>
          <a:p>
            <a:r>
              <a:rPr lang="en-US" dirty="0"/>
              <a:t>District Goals</a:t>
            </a:r>
            <a:br>
              <a:rPr lang="en-US" dirty="0"/>
            </a:br>
            <a:r>
              <a:rPr lang="en-US" dirty="0"/>
              <a:t>School Year 2020-2021</a:t>
            </a:r>
          </a:p>
        </p:txBody>
      </p:sp>
      <p:sp>
        <p:nvSpPr>
          <p:cNvPr id="3" name="Content Placeholder 2">
            <a:extLst>
              <a:ext uri="{FF2B5EF4-FFF2-40B4-BE49-F238E27FC236}">
                <a16:creationId xmlns:a16="http://schemas.microsoft.com/office/drawing/2014/main" xmlns="" id="{27D8D142-D47B-44CF-942B-A217A0889133}"/>
              </a:ext>
            </a:extLst>
          </p:cNvPr>
          <p:cNvSpPr>
            <a:spLocks noGrp="1"/>
          </p:cNvSpPr>
          <p:nvPr>
            <p:ph idx="1"/>
          </p:nvPr>
        </p:nvSpPr>
        <p:spPr/>
        <p:txBody>
          <a:bodyPr>
            <a:normAutofit fontScale="92500" lnSpcReduction="10000"/>
          </a:bodyPr>
          <a:lstStyle/>
          <a:p>
            <a:pPr marL="342900" marR="0" lvl="0" indent="-342900" algn="just">
              <a:lnSpc>
                <a:spcPct val="115000"/>
              </a:lnSpc>
              <a:spcBef>
                <a:spcPts val="0"/>
              </a:spcBef>
              <a:spcAft>
                <a:spcPts val="0"/>
              </a:spcAft>
              <a:buFont typeface="+mj-lt"/>
              <a:buAutoNum type="arabicParenR" startAt="2"/>
              <a:tabLst>
                <a:tab pos="457200" algn="l"/>
              </a:tabLst>
            </a:pPr>
            <a:r>
              <a:rPr lang="en-US" sz="1800" b="1" dirty="0">
                <a:effectLst/>
                <a:latin typeface="Times New Roman" panose="02020603050405020304" pitchFamily="18" charset="0"/>
                <a:ea typeface="Times New Roman" panose="02020603050405020304" pitchFamily="18" charset="0"/>
              </a:rPr>
              <a:t>Increase the use of emerging and available communications outlets to transmit information by 30%</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Partner with universities (local and throughout the state) in order to get information to prospective candidates for job fairs and other industry level announcements.  As a result of the COVID-19 pandemic, we will conduct virtual job fairs as well to widen the search for potential candidates outside of the University realm</a:t>
            </a: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Utilize the Orange Public School App for more timeless information</a:t>
            </a: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Utilize the Emergency Pop Up on the website for transmitting important, time sensitive information weekly</a:t>
            </a:r>
          </a:p>
          <a:p>
            <a:pPr marL="114300" marR="0" indent="0">
              <a:lnSpc>
                <a:spcPct val="115000"/>
              </a:lnSpc>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mj-lt"/>
              <a:buAutoNum type="arabicParenR" startAt="3"/>
              <a:tabLst>
                <a:tab pos="457200" algn="l"/>
              </a:tabLst>
            </a:pPr>
            <a:r>
              <a:rPr lang="en-US" sz="1800" b="1" dirty="0">
                <a:effectLst/>
                <a:latin typeface="Times New Roman" panose="02020603050405020304" pitchFamily="18" charset="0"/>
                <a:ea typeface="Times New Roman" panose="02020603050405020304" pitchFamily="18" charset="0"/>
              </a:rPr>
              <a:t>Enhance the overall quality and timeliness of information and resources provided on the District’s website and by virtual measures (via blasts, email, and text message) by 30%</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Provide weekly updates via the district website relevant to school and district initiatives</a:t>
            </a: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Update parent portal in Genesis so parents in all schools have full access upon authorization</a:t>
            </a:r>
          </a:p>
          <a:p>
            <a:endParaRPr lang="en-US" dirty="0"/>
          </a:p>
        </p:txBody>
      </p:sp>
    </p:spTree>
    <p:extLst>
      <p:ext uri="{BB962C8B-B14F-4D97-AF65-F5344CB8AC3E}">
        <p14:creationId xmlns:p14="http://schemas.microsoft.com/office/powerpoint/2010/main" val="12449878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8AE2D-4EEA-4098-A61B-5DA329033DB2}"/>
              </a:ext>
            </a:extLst>
          </p:cNvPr>
          <p:cNvSpPr>
            <a:spLocks noGrp="1"/>
          </p:cNvSpPr>
          <p:nvPr>
            <p:ph type="title"/>
          </p:nvPr>
        </p:nvSpPr>
        <p:spPr/>
        <p:txBody>
          <a:bodyPr>
            <a:normAutofit fontScale="90000"/>
          </a:bodyPr>
          <a:lstStyle/>
          <a:p>
            <a:r>
              <a:rPr lang="en-US" dirty="0"/>
              <a:t>District Goals</a:t>
            </a:r>
            <a:br>
              <a:rPr lang="en-US" dirty="0"/>
            </a:br>
            <a:r>
              <a:rPr lang="en-US" dirty="0"/>
              <a:t>School Year 2020-2021</a:t>
            </a:r>
          </a:p>
        </p:txBody>
      </p:sp>
      <p:sp>
        <p:nvSpPr>
          <p:cNvPr id="3" name="Content Placeholder 2">
            <a:extLst>
              <a:ext uri="{FF2B5EF4-FFF2-40B4-BE49-F238E27FC236}">
                <a16:creationId xmlns:a16="http://schemas.microsoft.com/office/drawing/2014/main" xmlns="" id="{2BF26F09-BBA3-4CE4-BA13-882A54A5A637}"/>
              </a:ext>
            </a:extLst>
          </p:cNvPr>
          <p:cNvSpPr>
            <a:spLocks noGrp="1"/>
          </p:cNvSpPr>
          <p:nvPr>
            <p:ph idx="1"/>
          </p:nvPr>
        </p:nvSpPr>
        <p:spPr/>
        <p:txBody>
          <a:bodyPr/>
          <a:lstStyle/>
          <a:p>
            <a:pPr marL="342900" marR="0" lvl="0" indent="-342900" algn="just">
              <a:lnSpc>
                <a:spcPct val="115000"/>
              </a:lnSpc>
              <a:spcBef>
                <a:spcPts val="0"/>
              </a:spcBef>
              <a:spcAft>
                <a:spcPts val="0"/>
              </a:spcAft>
              <a:buFont typeface="+mj-lt"/>
              <a:buAutoNum type="arabicParenR" startAt="4"/>
              <a:tabLst>
                <a:tab pos="457200" algn="l"/>
              </a:tabLst>
            </a:pPr>
            <a:r>
              <a:rPr lang="en-US" sz="1800" b="1" dirty="0">
                <a:effectLst/>
                <a:latin typeface="Times New Roman" panose="02020603050405020304" pitchFamily="18" charset="0"/>
                <a:ea typeface="Times New Roman" panose="02020603050405020304" pitchFamily="18" charset="0"/>
              </a:rPr>
              <a:t>Create Parent and Student Councils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Have monthly meetings with parents and students about academics as well as self-care supports; student council meetings will take place separately from the parent council. </a:t>
            </a:r>
          </a:p>
          <a:p>
            <a:endParaRPr lang="en-US" dirty="0"/>
          </a:p>
        </p:txBody>
      </p:sp>
    </p:spTree>
    <p:extLst>
      <p:ext uri="{BB962C8B-B14F-4D97-AF65-F5344CB8AC3E}">
        <p14:creationId xmlns:p14="http://schemas.microsoft.com/office/powerpoint/2010/main" val="40014703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Goals </a:t>
            </a:r>
            <a:br>
              <a:rPr lang="en-US" dirty="0"/>
            </a:br>
            <a:r>
              <a:rPr lang="en-US" dirty="0"/>
              <a:t>School Year 2020-2021</a:t>
            </a:r>
          </a:p>
        </p:txBody>
      </p:sp>
      <p:sp>
        <p:nvSpPr>
          <p:cNvPr id="3" name="Content Placeholder 2"/>
          <p:cNvSpPr>
            <a:spLocks noGrp="1"/>
          </p:cNvSpPr>
          <p:nvPr>
            <p:ph idx="1"/>
          </p:nvPr>
        </p:nvSpPr>
        <p:spPr/>
        <p:txBody>
          <a:bodyPr>
            <a:normAutofit fontScale="92500" lnSpcReduction="10000"/>
          </a:bodyPr>
          <a:lstStyle/>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Goal #3:  Facilities and Finance </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 Orange Public Schools will continue to redesign the fiscal management, operations, and human resources of the organization to ensure a system of accountability, transparency, and efficiency for the optimal delivery of services.  Due to the COVID-19 pandemic, unforeseen expenses at the state and local level resulted in FY21 budget cuts to both district and school-based budgets; therefore, funding must be realigned to meet the needs of students and staff.  </a:t>
            </a:r>
          </a:p>
          <a:p>
            <a:pPr marL="0" marR="0" indent="0">
              <a:lnSpc>
                <a:spcPct val="115000"/>
              </a:lnSpc>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mj-lt"/>
              <a:buAutoNum type="arabicParenR"/>
              <a:tabLst>
                <a:tab pos="457200" algn="l"/>
              </a:tabLst>
            </a:pPr>
            <a:r>
              <a:rPr lang="en-US" sz="1800" b="1" dirty="0">
                <a:effectLst/>
                <a:latin typeface="Times New Roman" panose="02020603050405020304" pitchFamily="18" charset="0"/>
                <a:ea typeface="Times New Roman" panose="02020603050405020304" pitchFamily="18" charset="0"/>
              </a:rPr>
              <a:t>Create a district budget under constraints that accommodates and supports the needs of central office departments, all schools and students while sustaining systems that have yielded results through a strategic assessment of data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Analyze and clarify how all budgeted funds are allocated and expended at the department and school levels</a:t>
            </a: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Examine and evaluate contracted services provided to the district and continuously improve effectiveness</a:t>
            </a: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Identify and execute capital projects (short term/long term, prioritized, and categorized on the basis of need)</a:t>
            </a:r>
          </a:p>
          <a:p>
            <a:pPr marL="0" indent="0">
              <a:buNone/>
            </a:pPr>
            <a:endParaRPr lang="en-US" dirty="0"/>
          </a:p>
        </p:txBody>
      </p:sp>
    </p:spTree>
    <p:extLst>
      <p:ext uri="{BB962C8B-B14F-4D97-AF65-F5344CB8AC3E}">
        <p14:creationId xmlns:p14="http://schemas.microsoft.com/office/powerpoint/2010/main" val="1253342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Goals</a:t>
            </a:r>
            <a:br>
              <a:rPr lang="en-US" dirty="0"/>
            </a:br>
            <a:r>
              <a:rPr lang="en-US" dirty="0"/>
              <a:t>School Year 2020-2021</a:t>
            </a:r>
          </a:p>
        </p:txBody>
      </p:sp>
      <p:sp>
        <p:nvSpPr>
          <p:cNvPr id="3" name="Content Placeholder 2"/>
          <p:cNvSpPr>
            <a:spLocks noGrp="1"/>
          </p:cNvSpPr>
          <p:nvPr>
            <p:ph idx="1"/>
          </p:nvPr>
        </p:nvSpPr>
        <p:spPr/>
        <p:txBody>
          <a:bodyPr>
            <a:normAutofit fontScale="62500" lnSpcReduction="20000"/>
          </a:bodyPr>
          <a:lstStyle/>
          <a:p>
            <a:pPr marL="0" marR="0">
              <a:spcBef>
                <a:spcPts val="0"/>
              </a:spcBef>
              <a:spcAft>
                <a:spcPts val="0"/>
              </a:spcAft>
            </a:pPr>
            <a:r>
              <a:rPr lang="en-US" sz="2400" b="1" dirty="0">
                <a:effectLst/>
                <a:latin typeface="Times New Roman" panose="02020603050405020304" pitchFamily="18" charset="0"/>
                <a:ea typeface="Times New Roman" panose="02020603050405020304" pitchFamily="18" charset="0"/>
              </a:rPr>
              <a:t>Goal #3:  Facilities and Finance </a:t>
            </a:r>
            <a:endParaRPr lang="en-US" sz="24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The Orange Public Schools will continue to redesign the fiscal management, operations, and human resources of the organization to ensure a system of accountability, transparency, and efficiency for the optimal delivery of services.  Due to the COVID-19 pandemic, unforeseen expenses at the state and local level resulted in FY21 budget cuts to both district and school based budgets; therefore, funding must be realigned to meet the needs of students and staff.  </a:t>
            </a:r>
          </a:p>
          <a:p>
            <a:pPr marL="0" lvl="0" indent="0">
              <a:buNone/>
            </a:pPr>
            <a:r>
              <a:rPr lang="en-US" dirty="0"/>
              <a:t>2)   Implement innovations that empower departments and schools to properly and efficiently allocate funding within their locations. </a:t>
            </a:r>
          </a:p>
          <a:p>
            <a:pPr lvl="0"/>
            <a:r>
              <a:rPr lang="en-US" dirty="0"/>
              <a:t>Design a floor plan that will provide departments and schools with a blueprint of essential instructional and non-instructional positions. </a:t>
            </a:r>
          </a:p>
          <a:p>
            <a:pPr lvl="0"/>
            <a:r>
              <a:rPr lang="en-US" dirty="0"/>
              <a:t>Establish an appropriate framework with criteria and guidance for each administrator to customize the budget and resources based on specific department and school needs. </a:t>
            </a:r>
          </a:p>
          <a:p>
            <a:pPr lvl="0"/>
            <a:r>
              <a:rPr lang="en-US" dirty="0"/>
              <a:t>Improve the recruitment, staffing, professional development, evaluation, coaching, retention, and promotion of all staff that will result in a pipeline for career continuum, capacity building and succession planning.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5493246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District Goals</a:t>
            </a:r>
            <a:br>
              <a:rPr lang="en-US" dirty="0"/>
            </a:br>
            <a:r>
              <a:rPr lang="en-US" dirty="0"/>
              <a:t>School Year 2020-2021</a:t>
            </a:r>
          </a:p>
        </p:txBody>
      </p:sp>
      <p:sp>
        <p:nvSpPr>
          <p:cNvPr id="3" name="Content Placeholder 2"/>
          <p:cNvSpPr>
            <a:spLocks noGrp="1"/>
          </p:cNvSpPr>
          <p:nvPr>
            <p:ph idx="1"/>
          </p:nvPr>
        </p:nvSpPr>
        <p:spPr/>
        <p:txBody>
          <a:bodyPr>
            <a:normAutofit fontScale="85000" lnSpcReduction="20000"/>
          </a:bodyPr>
          <a:lstStyle/>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Goal #4: Social and Emotional Supports </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 Orange Public Schools will continue to ensure that all students will receive social and emotional support to become adaptable, confident citizens who embody self-awareness and strong interpersonal skills, and who are capable of responsible decision-making and managing their emotions and behaviors. </a:t>
            </a:r>
          </a:p>
          <a:p>
            <a:pPr marL="0" marR="0" indent="0">
              <a:lnSpc>
                <a:spcPct val="115000"/>
              </a:lnSpc>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mj-lt"/>
              <a:buAutoNum type="arabicParenR"/>
              <a:tabLst>
                <a:tab pos="457200" algn="l"/>
              </a:tabLst>
            </a:pPr>
            <a:r>
              <a:rPr lang="en-US" sz="1800" b="1" dirty="0">
                <a:effectLst/>
                <a:latin typeface="Times New Roman" panose="02020603050405020304" pitchFamily="18" charset="0"/>
                <a:ea typeface="Times New Roman" panose="02020603050405020304" pitchFamily="18" charset="0"/>
              </a:rPr>
              <a:t>Provide research-based curriculum to strengthen students’ social/emotional relationships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Times New Roman" panose="02020603050405020304" pitchFamily="18" charset="0"/>
              </a:rPr>
              <a:t>Provide additional supports in Restorative Practices to ensure that the whole child is developed through reflective yet informative social and emotional practices. This will be captured by a decrease of Administrative Hearings at the district level by 15% as well as a districtwide decrease in suspension rates by 15% from 2018-2019 (as 2019-2020 was impacted by COVID-19 emergency school.) </a:t>
            </a: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Times New Roman" panose="02020603050405020304" pitchFamily="18" charset="0"/>
              </a:rPr>
              <a:t>Increase the involvement of guidance counselors and social workers in the effort of understanding student triggers and needs for support by 15%</a:t>
            </a:r>
          </a:p>
          <a:p>
            <a:pPr marL="0" marR="0" indent="0">
              <a:lnSpc>
                <a:spcPct val="115000"/>
              </a:lnSpc>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mj-lt"/>
              <a:buAutoNum type="arabicParenR" startAt="2"/>
              <a:tabLst>
                <a:tab pos="457200" algn="l"/>
              </a:tabLst>
            </a:pPr>
            <a:r>
              <a:rPr lang="en-US" sz="1800" b="1" dirty="0">
                <a:effectLst/>
                <a:latin typeface="Times New Roman" panose="02020603050405020304" pitchFamily="18" charset="0"/>
                <a:ea typeface="Times New Roman" panose="02020603050405020304" pitchFamily="18" charset="0"/>
              </a:rPr>
              <a:t>Enhance community-based partnerships in order to assist students and families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Utilize the District’s community engagement officer to assist school-based staff with establishing partnerships to support families and students</a:t>
            </a:r>
          </a:p>
          <a:p>
            <a:pPr marL="342900" marR="0" lvl="0" indent="-342900">
              <a:lnSpc>
                <a:spcPct val="115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rPr>
              <a:t>Provide self-care supports for families based on surveys as well as discussion with support staff members</a:t>
            </a: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6775924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103"/>
          <p:cNvSpPr txBox="1"/>
          <p:nvPr/>
        </p:nvSpPr>
        <p:spPr>
          <a:xfrm>
            <a:off x="406400" y="1763504"/>
            <a:ext cx="5530000" cy="4752400"/>
          </a:xfrm>
          <a:prstGeom prst="rect">
            <a:avLst/>
          </a:prstGeom>
          <a:solidFill>
            <a:srgbClr val="FFFFFF"/>
          </a:solidFill>
          <a:ln>
            <a:noFill/>
          </a:ln>
        </p:spPr>
        <p:txBody>
          <a:bodyPr spcFirstLastPara="1" wrap="square" lIns="121900" tIns="60933" rIns="121900" bIns="60933" anchor="t" anchorCtr="0">
            <a:noAutofit/>
          </a:bodyPr>
          <a:lstStyle/>
          <a:p>
            <a:pPr algn="ctr"/>
            <a:r>
              <a:rPr lang="en-US" sz="4267" b="1" u="sng" dirty="0"/>
              <a:t>Social Media Hashtags:</a:t>
            </a:r>
            <a:endParaRPr lang="en-US" sz="4800" dirty="0"/>
          </a:p>
          <a:p>
            <a:pPr algn="ctr"/>
            <a:r>
              <a:rPr lang="en-US" sz="4800" dirty="0"/>
              <a:t>#GoodtoGreat</a:t>
            </a:r>
          </a:p>
          <a:p>
            <a:pPr algn="ctr"/>
            <a:r>
              <a:rPr lang="en-US" sz="4800" dirty="0"/>
              <a:t>#FROrange</a:t>
            </a:r>
          </a:p>
          <a:p>
            <a:pPr algn="ctr"/>
            <a:r>
              <a:rPr lang="en-US" sz="4800" dirty="0"/>
              <a:t>#OrangeStrong</a:t>
            </a:r>
          </a:p>
          <a:p>
            <a:r>
              <a:rPr lang="en-US" sz="4267" dirty="0"/>
              <a:t/>
            </a:r>
            <a:br>
              <a:rPr lang="en-US" sz="4267" dirty="0"/>
            </a:br>
            <a:endParaRPr sz="2400" dirty="0">
              <a:solidFill>
                <a:srgbClr val="0B5394"/>
              </a:solidFill>
              <a:latin typeface="Source Sans Pro"/>
              <a:ea typeface="Source Sans Pro"/>
              <a:cs typeface="Source Sans Pro"/>
              <a:sym typeface="Source Sans Pro"/>
            </a:endParaRPr>
          </a:p>
        </p:txBody>
      </p:sp>
      <p:sp>
        <p:nvSpPr>
          <p:cNvPr id="590" name="Google Shape;590;p103"/>
          <p:cNvSpPr txBox="1"/>
          <p:nvPr/>
        </p:nvSpPr>
        <p:spPr>
          <a:xfrm>
            <a:off x="0" y="172403"/>
            <a:ext cx="12192000" cy="884237"/>
          </a:xfrm>
          <a:prstGeom prst="rect">
            <a:avLst/>
          </a:prstGeom>
          <a:solidFill>
            <a:srgbClr val="FFFFFF"/>
          </a:solidFill>
          <a:ln>
            <a:noFill/>
          </a:ln>
        </p:spPr>
        <p:txBody>
          <a:bodyPr spcFirstLastPara="1" wrap="square" lIns="121900" tIns="60933" rIns="121900" bIns="60933" anchor="t" anchorCtr="0">
            <a:noAutofit/>
          </a:bodyPr>
          <a:lstStyle/>
          <a:p>
            <a:pPr algn="ctr"/>
            <a:r>
              <a:rPr lang="en" sz="5333" b="1" dirty="0">
                <a:latin typeface="Source Sans Pro"/>
                <a:ea typeface="Source Sans Pro"/>
                <a:cs typeface="Source Sans Pro"/>
                <a:sym typeface="Source Sans Pro"/>
              </a:rPr>
              <a:t>Orange Public Schools Social Media</a:t>
            </a:r>
            <a:endParaRPr sz="5333" b="1" dirty="0">
              <a:latin typeface="Source Sans Pro"/>
              <a:ea typeface="Source Sans Pro"/>
              <a:cs typeface="Source Sans Pro"/>
              <a:sym typeface="Source Sans Pro"/>
            </a:endParaRPr>
          </a:p>
        </p:txBody>
      </p:sp>
      <p:sp>
        <p:nvSpPr>
          <p:cNvPr id="5" name="Google Shape;588;p103"/>
          <p:cNvSpPr txBox="1"/>
          <p:nvPr/>
        </p:nvSpPr>
        <p:spPr>
          <a:xfrm>
            <a:off x="6226047" y="1763504"/>
            <a:ext cx="5714940" cy="4752400"/>
          </a:xfrm>
          <a:prstGeom prst="rect">
            <a:avLst/>
          </a:prstGeom>
          <a:solidFill>
            <a:srgbClr val="FFFFFF"/>
          </a:solidFill>
          <a:ln>
            <a:noFill/>
          </a:ln>
        </p:spPr>
        <p:txBody>
          <a:bodyPr spcFirstLastPara="1" wrap="square" lIns="121900" tIns="60933" rIns="121900" bIns="60933" anchor="t" anchorCtr="0">
            <a:noAutofit/>
          </a:bodyPr>
          <a:lstStyle/>
          <a:p>
            <a:r>
              <a:rPr lang="en-US" sz="4267" dirty="0"/>
              <a:t/>
            </a:r>
            <a:br>
              <a:rPr lang="en-US" sz="4267" dirty="0"/>
            </a:br>
            <a:endParaRPr sz="2400" dirty="0">
              <a:solidFill>
                <a:srgbClr val="0B5394"/>
              </a:solidFill>
              <a:latin typeface="Source Sans Pro"/>
              <a:ea typeface="Source Sans Pro"/>
              <a:cs typeface="Source Sans Pro"/>
              <a:sym typeface="Source Sans Pro"/>
            </a:endParaRPr>
          </a:p>
        </p:txBody>
      </p:sp>
      <p:sp>
        <p:nvSpPr>
          <p:cNvPr id="3" name="Rectangle 5"/>
          <p:cNvSpPr>
            <a:spLocks noChangeArrowheads="1"/>
          </p:cNvSpPr>
          <p:nvPr/>
        </p:nvSpPr>
        <p:spPr bwMode="auto">
          <a:xfrm>
            <a:off x="6339336" y="1778668"/>
            <a:ext cx="5772653"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ctr" defTabSz="1219170" eaLnBrk="0" fontAlgn="base" hangingPunct="0">
              <a:spcBef>
                <a:spcPct val="0"/>
              </a:spcBef>
              <a:spcAft>
                <a:spcPct val="0"/>
              </a:spcAft>
            </a:pPr>
            <a:r>
              <a:rPr lang="en-US" altLang="en-US" sz="4800" b="1" u="sng" dirty="0">
                <a:solidFill>
                  <a:srgbClr val="000000"/>
                </a:solidFill>
                <a:latin typeface="Arial" panose="020B0604020202020204" pitchFamily="34" charset="0"/>
                <a:cs typeface="Arial" panose="020B0604020202020204" pitchFamily="34" charset="0"/>
              </a:rPr>
              <a:t>Follow us:</a:t>
            </a:r>
            <a:endParaRPr lang="en-US" altLang="en-US" sz="4800" dirty="0"/>
          </a:p>
          <a:p>
            <a:pPr defTabSz="1219170" eaLnBrk="0" fontAlgn="base" hangingPunct="0">
              <a:spcBef>
                <a:spcPct val="0"/>
              </a:spcBef>
              <a:spcAft>
                <a:spcPct val="0"/>
              </a:spcAft>
            </a:pP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a:latin typeface="Calibri" panose="020F0502020204030204" pitchFamily="34" charset="0"/>
                <a:cs typeface="Arial" panose="020B0604020202020204" pitchFamily="34" charset="0"/>
              </a:rPr>
              <a:t>-</a:t>
            </a:r>
            <a:r>
              <a:rPr lang="en-US" altLang="en-US" sz="3200" dirty="0">
                <a:solidFill>
                  <a:srgbClr val="000000"/>
                </a:solidFill>
                <a:latin typeface="Calibri" panose="020F0502020204030204" pitchFamily="34" charset="0"/>
                <a:cs typeface="Arial" panose="020B0604020202020204" pitchFamily="34" charset="0"/>
              </a:rPr>
              <a:t> </a:t>
            </a:r>
            <a:r>
              <a:rPr lang="en-US" altLang="en-US" sz="3200" dirty="0">
                <a:latin typeface="Calibri" panose="020F0502020204030204" pitchFamily="34" charset="0"/>
              </a:rPr>
              <a:t>Orange Public School District</a:t>
            </a:r>
            <a:r>
              <a:rPr lang="en-US" altLang="en-US" sz="3200" dirty="0">
                <a:solidFill>
                  <a:srgbClr val="000000"/>
                </a:solidFill>
                <a:latin typeface="Calibri" panose="020F0502020204030204" pitchFamily="34" charset="0"/>
                <a:cs typeface="Arial" panose="020B0604020202020204" pitchFamily="34" charset="0"/>
              </a:rPr>
              <a:t>  </a:t>
            </a:r>
            <a:r>
              <a:rPr lang="en-US" altLang="en-US" sz="1867" dirty="0">
                <a:solidFill>
                  <a:srgbClr val="000000"/>
                </a:solidFill>
                <a:latin typeface="Calibri" panose="020F0502020204030204" pitchFamily="34" charset="0"/>
                <a:cs typeface="Arial" panose="020B0604020202020204" pitchFamily="34" charset="0"/>
              </a:rPr>
              <a:t> </a:t>
            </a:r>
            <a:r>
              <a:rPr lang="en-US" altLang="en-US" sz="3200" dirty="0">
                <a:solidFill>
                  <a:srgbClr val="000000"/>
                </a:solidFill>
                <a:latin typeface="Calibri" panose="020F0502020204030204" pitchFamily="34" charset="0"/>
                <a:cs typeface="Arial" panose="020B0604020202020204" pitchFamily="34" charset="0"/>
              </a:rPr>
              <a:t>      </a:t>
            </a:r>
          </a:p>
          <a:p>
            <a:pPr defTabSz="1219170" eaLnBrk="0" fontAlgn="base" hangingPunct="0">
              <a:spcBef>
                <a:spcPct val="0"/>
              </a:spcBef>
              <a:spcAft>
                <a:spcPct val="0"/>
              </a:spcAft>
            </a:pPr>
            <a:r>
              <a:rPr lang="en-US" altLang="en-US" sz="3200" dirty="0">
                <a:latin typeface="Calibri" panose="020F0502020204030204" pitchFamily="34" charset="0"/>
                <a:cs typeface="Arial" panose="020B0604020202020204" pitchFamily="34" charset="0"/>
              </a:rPr>
              <a:t>   - </a:t>
            </a:r>
            <a:r>
              <a:rPr lang="en-US" altLang="en-US" sz="2933" dirty="0">
                <a:solidFill>
                  <a:srgbClr val="000000"/>
                </a:solidFill>
                <a:latin typeface="Calibri" panose="020F0502020204030204" pitchFamily="34" charset="0"/>
                <a:cs typeface="Arial" panose="020B0604020202020204" pitchFamily="34" charset="0"/>
              </a:rPr>
              <a:t>@</a:t>
            </a:r>
            <a:r>
              <a:rPr lang="en-US" altLang="en-US" sz="3200" dirty="0">
                <a:latin typeface="Calibri" panose="020F0502020204030204" pitchFamily="34" charset="0"/>
                <a:cs typeface="Arial" panose="020B0604020202020204" pitchFamily="34" charset="0"/>
              </a:rPr>
              <a:t>ops_district</a:t>
            </a:r>
            <a:endParaRPr lang="en-US" altLang="en-US" sz="1200" dirty="0">
              <a:cs typeface="Arial" panose="020B0604020202020204" pitchFamily="34" charset="0"/>
            </a:endParaRPr>
          </a:p>
          <a:p>
            <a:pPr defTabSz="1219170" eaLnBrk="0" fontAlgn="base" hangingPunct="0">
              <a:spcBef>
                <a:spcPct val="0"/>
              </a:spcBef>
              <a:spcAft>
                <a:spcPct val="0"/>
              </a:spcAft>
            </a:pPr>
            <a:r>
              <a:rPr lang="en-US" altLang="en-US" sz="3200" dirty="0">
                <a:solidFill>
                  <a:srgbClr val="000000"/>
                </a:solidFill>
                <a:latin typeface="Calibri" panose="020F0502020204030204" pitchFamily="34" charset="0"/>
                <a:cs typeface="Arial" panose="020B0604020202020204" pitchFamily="34" charset="0"/>
              </a:rPr>
              <a:t>  </a:t>
            </a:r>
            <a:r>
              <a:rPr lang="en-US" altLang="en-US" sz="1733" dirty="0">
                <a:solidFill>
                  <a:srgbClr val="000000"/>
                </a:solidFill>
                <a:latin typeface="Calibri" panose="020F0502020204030204" pitchFamily="34" charset="0"/>
                <a:cs typeface="Arial" panose="020B0604020202020204" pitchFamily="34" charset="0"/>
              </a:rPr>
              <a:t>  </a:t>
            </a:r>
            <a:r>
              <a:rPr lang="en-US" altLang="en-US" sz="3200" dirty="0">
                <a:solidFill>
                  <a:srgbClr val="000000"/>
                </a:solidFill>
                <a:latin typeface="Calibri" panose="020F0502020204030204" pitchFamily="34" charset="0"/>
                <a:cs typeface="Arial" panose="020B0604020202020204" pitchFamily="34" charset="0"/>
              </a:rPr>
              <a:t>- opsdistrict</a:t>
            </a:r>
            <a:endParaRPr lang="en-US" altLang="en-US" sz="1200" dirty="0">
              <a:cs typeface="Arial" panose="020B0604020202020204" pitchFamily="34" charset="0"/>
            </a:endParaRPr>
          </a:p>
          <a:p>
            <a:pPr defTabSz="1219170" eaLnBrk="0" fontAlgn="base" hangingPunct="0">
              <a:spcBef>
                <a:spcPct val="0"/>
              </a:spcBef>
              <a:spcAft>
                <a:spcPct val="0"/>
              </a:spcAft>
            </a:pPr>
            <a:r>
              <a:rPr lang="en-US" altLang="en-US" sz="3200" dirty="0">
                <a:solidFill>
                  <a:srgbClr val="000000"/>
                </a:solidFill>
                <a:latin typeface="Calibri" panose="020F0502020204030204" pitchFamily="34" charset="0"/>
                <a:cs typeface="Arial" panose="020B0604020202020204" pitchFamily="34" charset="0"/>
              </a:rPr>
              <a:t>   - Orange Public School District</a:t>
            </a:r>
            <a:br>
              <a:rPr lang="en-US" altLang="en-US" sz="3200" dirty="0">
                <a:solidFill>
                  <a:srgbClr val="000000"/>
                </a:solidFill>
                <a:latin typeface="Calibri" panose="020F0502020204030204" pitchFamily="34" charset="0"/>
                <a:cs typeface="Arial" panose="020B0604020202020204" pitchFamily="34" charset="0"/>
              </a:rPr>
            </a:br>
            <a:endParaRPr lang="en-US" altLang="en-US" sz="3200" dirty="0">
              <a:solidFill>
                <a:srgbClr val="000000"/>
              </a:solidFill>
              <a:latin typeface="Calibri" panose="020F0502020204030204" pitchFamily="34" charset="0"/>
              <a:cs typeface="Arial" panose="020B0604020202020204" pitchFamily="34" charset="0"/>
            </a:endParaRPr>
          </a:p>
        </p:txBody>
      </p:sp>
      <p:pic>
        <p:nvPicPr>
          <p:cNvPr id="1030" name="Picture 6" descr="https://lh6.googleusercontent.com/mbnygOkDFU_k62dfwPA7PzgtCQmM0TgPcNtcrELlKckUARnzq8Fsln7-eYClW1_AVW6lGEdaXN4T1bcA7W6sc0dhL0QUapcVWmECDlQOfPk2en_WY9ubmRJgXXrMKUQ2U2ZGyLw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9336" y="268440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lh3.googleusercontent.com/P8YDXmIFDNT1WX7uvxPG59-XRPw2sfOp4MhFMDupZOilOWuXtXgwyzF-lBg8J5BooQTiDJlv08_ZILuKoD2Q2a81jY-Ysszu4yR5L7kqSiLhgRoCVLhYBkwP8lMKW5lhfelV3J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9336" y="316026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6.googleusercontent.com/fdAN0YSrzDa_awJl8Ga40ObaVR5-WM98Y6cCyM-3S3mrqxutqhVpPj05EWk8AhjNbeceryr-RzgoKhLKSi7NPZMT4jufHcVM9RlxlMrKx31p0XszCqMi3u-WWiPGfRZLo6YVJJL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4736" y="3779448"/>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9337" y="4150042"/>
            <a:ext cx="414076" cy="41407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0023" y="4839447"/>
            <a:ext cx="1320805" cy="1320805"/>
          </a:xfrm>
          <a:prstGeom prst="rect">
            <a:avLst/>
          </a:prstGeom>
        </p:spPr>
      </p:pic>
    </p:spTree>
    <p:extLst>
      <p:ext uri="{BB962C8B-B14F-4D97-AF65-F5344CB8AC3E}">
        <p14:creationId xmlns:p14="http://schemas.microsoft.com/office/powerpoint/2010/main" val="8486687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214</TotalTime>
  <Words>8270</Words>
  <Application>Microsoft Macintosh PowerPoint</Application>
  <PresentationFormat>Custom</PresentationFormat>
  <Paragraphs>814</Paragraphs>
  <Slides>98</Slides>
  <Notes>10</Notes>
  <HiddenSlides>0</HiddenSlides>
  <MMClips>0</MMClip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Capital</vt:lpstr>
      <vt:lpstr>           Superintendent’s Forum Orange Public Schools  “Good to Great”  </vt:lpstr>
      <vt:lpstr>Beginning with a Moment of Silence</vt:lpstr>
      <vt:lpstr>District Great News NJQSAC Announcement </vt:lpstr>
      <vt:lpstr>District Great News NJQSAC Announcement </vt:lpstr>
      <vt:lpstr>District Great News from SY 2019-2020</vt:lpstr>
      <vt:lpstr>District Great News from 2019-2020</vt:lpstr>
      <vt:lpstr>District Great News from SY 2019-2020</vt:lpstr>
      <vt:lpstr>District Great News from SY 2019-2020</vt:lpstr>
      <vt:lpstr>District Great News from SY 2019-2020</vt:lpstr>
      <vt:lpstr>District Great News from SY 2019-2020</vt:lpstr>
      <vt:lpstr>District Great News from SY 2019-2020</vt:lpstr>
      <vt:lpstr>District Great News from SY 2019-2020</vt:lpstr>
      <vt:lpstr>District Great News from SY 2019-2020</vt:lpstr>
      <vt:lpstr>District Great News from SY 2019-2020</vt:lpstr>
      <vt:lpstr>District Great News from SY 2019-2020</vt:lpstr>
      <vt:lpstr>District Great News from SY 2019-2020</vt:lpstr>
      <vt:lpstr>District Great News from SY 2019-2020</vt:lpstr>
      <vt:lpstr>District Great News from SY 2019-2020</vt:lpstr>
      <vt:lpstr>District Great News from SY 2019-2020</vt:lpstr>
      <vt:lpstr>District Great News from SY 2019-2020</vt:lpstr>
      <vt:lpstr>District Great News from SY 2019-2020</vt:lpstr>
      <vt:lpstr>District Great News from SY 2019-2020</vt:lpstr>
      <vt:lpstr>Great District News from SY 2019-2020</vt:lpstr>
      <vt:lpstr>Great District News for SY 2019-2020 </vt:lpstr>
      <vt:lpstr>Great District News from SY 2019-2020</vt:lpstr>
      <vt:lpstr>Great District News from SY 2019-2020 </vt:lpstr>
      <vt:lpstr>Great District News from SY 2019-2020</vt:lpstr>
      <vt:lpstr>Great District News from SY 2019-2020</vt:lpstr>
      <vt:lpstr>Thank You Staff </vt:lpstr>
      <vt:lpstr>           Advanced Placement Scores SY 2019-2020  </vt:lpstr>
      <vt:lpstr>High School AP Results</vt:lpstr>
      <vt:lpstr>AP Results by Subject % passing with a score of 3-5</vt:lpstr>
      <vt:lpstr>District Updates</vt:lpstr>
      <vt:lpstr>District Updates</vt:lpstr>
      <vt:lpstr>District News-Breakfast/Lunch Grab and Go Update  </vt:lpstr>
      <vt:lpstr>District News-Breakfast/Lunch Grab and Go Update  </vt:lpstr>
      <vt:lpstr>Purpose of the  Reopening of Schools Committee</vt:lpstr>
      <vt:lpstr>The Committee’s Work </vt:lpstr>
      <vt:lpstr>Committee’s Stakeholders </vt:lpstr>
      <vt:lpstr>Stakeholders’ Voices </vt:lpstr>
      <vt:lpstr>Reopening of Schools</vt:lpstr>
      <vt:lpstr>Reminders to the School Community</vt:lpstr>
      <vt:lpstr>       Orange Public Schools Student Safety Data System  Report Period II January 2020-June 2020   Gerald Fitzhugh, II, Ed.D. Superintendent of School September 1, 2020</vt:lpstr>
      <vt:lpstr>PowerPoint Presentation</vt:lpstr>
      <vt:lpstr>What is Collected? </vt:lpstr>
      <vt:lpstr>When Do We Report </vt:lpstr>
      <vt:lpstr>SSDS - Reporting System Results  September 2019 – December 2019 Reporting Period I</vt:lpstr>
      <vt:lpstr>SSDS - Reporting System Results  January 2020 – June 2020 Reporting Period II</vt:lpstr>
      <vt:lpstr>Orange Public Schools SSDS Prevention Methods</vt:lpstr>
      <vt:lpstr>Social Emotional Supports </vt:lpstr>
      <vt:lpstr>Social Emotional Supports </vt:lpstr>
      <vt:lpstr>Superintendent’s Message on the Website &amp; Sharing of Posts on Facebook and Twitter  </vt:lpstr>
      <vt:lpstr>Continued Work:  Academic Steps to Assess and Remedy Underperformance Across Content Areas</vt:lpstr>
      <vt:lpstr>Professional Development for Instructional and Non-Instructional Staff</vt:lpstr>
      <vt:lpstr>Professional Development for Instructional and Non-Instructional Staff</vt:lpstr>
      <vt:lpstr>Professional Development for Instructional and Non-Instructional Staff</vt:lpstr>
      <vt:lpstr>Virtual First Day of School Celebrations</vt:lpstr>
      <vt:lpstr>Facilities Update </vt:lpstr>
      <vt:lpstr>Mission of the Business Office</vt:lpstr>
      <vt:lpstr>Table of Contents</vt:lpstr>
      <vt:lpstr>PowerPoint Presentation</vt:lpstr>
      <vt:lpstr>OHS Renovations</vt:lpstr>
      <vt:lpstr>PowerPoint Presentation</vt:lpstr>
      <vt:lpstr>OHS Addition &amp; Renovation Project (Ongoing) </vt:lpstr>
      <vt:lpstr>OHS addition &amp; Renovation </vt:lpstr>
      <vt:lpstr>PowerPoint Presentation</vt:lpstr>
      <vt:lpstr>PowerPoint Presentation</vt:lpstr>
      <vt:lpstr>OHS Parking Lot </vt:lpstr>
      <vt:lpstr>OHS Parking Lot </vt:lpstr>
      <vt:lpstr>SDA PROJECT- Cleveland Elem. School Addition/Renovation</vt:lpstr>
      <vt:lpstr>CLEVELAND ELM SCHOOL  Program-Driven Renovations </vt:lpstr>
      <vt:lpstr>CLEVELAND ELM. SCHOOL  Renovations Cont. </vt:lpstr>
      <vt:lpstr>PowerPoint Presentation</vt:lpstr>
      <vt:lpstr>Cleveland Street School Renovation/Addition In Progress </vt:lpstr>
      <vt:lpstr>Cleveland Street School Renovation/Addition In Progress </vt:lpstr>
      <vt:lpstr>Cleveland Street School Interior Renovation In Progress </vt:lpstr>
      <vt:lpstr>Oakwood Avenue School Interior Hallways Renovation In Progress </vt:lpstr>
      <vt:lpstr>Oakwood Avenue School Interior Hallways Renovation In Progress </vt:lpstr>
      <vt:lpstr>Oakwood Avenue School Hallway Renovations </vt:lpstr>
      <vt:lpstr>Oakwood Avenue School Stair Well Renovation </vt:lpstr>
      <vt:lpstr>COVID-19 SCHOOL REOPENING SAFETY PLAN</vt:lpstr>
      <vt:lpstr>PowerPoint Presentation</vt:lpstr>
      <vt:lpstr>COVID-19 SCHOOL REOPENING SAFETY PLAN</vt:lpstr>
      <vt:lpstr>PowerPoint Presentation</vt:lpstr>
      <vt:lpstr>Custodial Maintenance</vt:lpstr>
      <vt:lpstr>Welcome from Faith Alcantara </vt:lpstr>
      <vt:lpstr>Welcome from Lisa Catanzarite</vt:lpstr>
      <vt:lpstr>District Goals</vt:lpstr>
      <vt:lpstr>District Goals  School Year 2020-2021</vt:lpstr>
      <vt:lpstr>District Goals  School Year 2020-2021</vt:lpstr>
      <vt:lpstr>District Goals  School Year 2020-2021</vt:lpstr>
      <vt:lpstr>District Goals  School Year 2020-2021</vt:lpstr>
      <vt:lpstr>District Goals School Year 2020-2021</vt:lpstr>
      <vt:lpstr>District Goals School Year 2020-2021</vt:lpstr>
      <vt:lpstr>District Goals  School Year 2020-2021</vt:lpstr>
      <vt:lpstr>District Goals School Year 2020-2021</vt:lpstr>
      <vt:lpstr>District Goals School Year 2020-2021</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Superintendent’s Forum Orange Public Schools  “Good to Great”  </dc:title>
  <dc:creator>Dr. Gerald Fitzhugh II</dc:creator>
  <cp:lastModifiedBy>Joan Purkiss</cp:lastModifiedBy>
  <cp:revision>6</cp:revision>
  <dcterms:created xsi:type="dcterms:W3CDTF">2020-08-31T18:28:16Z</dcterms:created>
  <dcterms:modified xsi:type="dcterms:W3CDTF">2020-09-15T20:08:00Z</dcterms:modified>
</cp:coreProperties>
</file>